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6" r:id="rId4"/>
  </p:sldMasterIdLst>
  <p:notesMasterIdLst>
    <p:notesMasterId r:id="rId10"/>
  </p:notesMasterIdLst>
  <p:sldIdLst>
    <p:sldId id="257" r:id="rId5"/>
    <p:sldId id="259" r:id="rId6"/>
    <p:sldId id="263" r:id="rId7"/>
    <p:sldId id="267" r:id="rId8"/>
    <p:sldId id="26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477" autoAdjust="0"/>
  </p:normalViewPr>
  <p:slideViewPr>
    <p:cSldViewPr>
      <p:cViewPr varScale="1">
        <p:scale>
          <a:sx n="76" d="100"/>
          <a:sy n="76" d="100"/>
        </p:scale>
        <p:origin x="-1498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2565C-7196-4118-BA6D-79E861E031BA}" type="datetimeFigureOut">
              <a:rPr lang="ru-RU" smtClean="0"/>
              <a:t>13.04.2023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E8EC4-F973-4A89-A6CD-76A3EC51EAF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6305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E8EC4-F973-4A89-A6CD-76A3EC51EAF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4270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E8EC4-F973-4A89-A6CD-76A3EC51EAF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00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8425-ED22-4205-8EFF-0915F76F101A}" type="datetimeFigureOut">
              <a:rPr lang="ru-RU" smtClean="0"/>
              <a:t>13.04.2023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F5B9-6053-40E4-B513-97A7E0F4270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4169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8425-ED22-4205-8EFF-0915F76F101A}" type="datetimeFigureOut">
              <a:rPr lang="ru-RU" smtClean="0"/>
              <a:t>13.04.2023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F5B9-6053-40E4-B513-97A7E0F4270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37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56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56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8425-ED22-4205-8EFF-0915F76F101A}" type="datetimeFigureOut">
              <a:rPr lang="ru-RU" smtClean="0"/>
              <a:t>13.04.2023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F5B9-6053-40E4-B513-97A7E0F4270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2408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B90954-DB87-4577-815E-53585B7A6B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396B3EF-799E-4713-AEC5-E56FE72860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39FA4FD-1D22-4871-B62F-7524D3796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E888F1B-8D31-4645-B59A-F632BB05C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CA7A180-6D1C-44BA-AF38-48D38AFD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978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D78F55-7CA0-43AC-A033-376BFAF60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BD9FC96-0934-40F2-B53E-A13F1E609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DEA3B07-2DF4-4286-8F40-B58E7A0C9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2DFBBA8-A855-457B-ABED-332FEAC0B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B9EC8D2-9526-4DF4-8258-C52F5DCE4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141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233381-668F-4075-852E-66346E2DC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9898613-9F00-4EBE-93A3-63BD1E2CE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7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DB26929-3EF4-41F4-B949-33C8055C3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6F683E8-3ADD-44A4-89BA-A6BC6AC72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8635E53-E6A6-4A20-BFF9-F94E2DA04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05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8B26F5-8AAE-4742-A653-D1BCF2167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3FA70AF-A6E4-4FF3-B4F7-6A9A8847D2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A561C70-385C-4A78-939C-1AA71E4691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17B9636-E12F-45BC-A043-B5E667496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8EDD2F2-7150-4A2E-B77A-C64F3AAF9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6D6EE6D-0D0B-4B2B-918B-838C1B637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34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5940D14-94CD-4EC3-A79D-92A4F114D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A775916-82E6-4FCD-BD52-20BE4E352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7311938-7E93-4783-A035-6777840920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6115D7F4-A30F-4ABC-9330-D3B427F4A4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8CBD3DF-F831-42FA-8A41-B10EA54DA2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43F8FBB-B35C-44F9-A207-B7B557D1A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98B9B1D-81C8-45AB-89F9-34FCA6D4D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0F27D6C-9576-488B-BD32-F37D2597A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2488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E07009-7FD6-4DBC-9C3A-2F2838F68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765C641-F81B-4B69-A2CA-6EA564AB4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B7A706C-ADD2-422D-B977-2F04DA75E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0AA0ED5-22F3-4C4F-AF0C-ADBFA15DD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8761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62AE6FF-A89C-4DC4-9FE2-20E0C634E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325B02C-0218-40FF-B252-CB53BB8B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9189A6F-0783-470D-AD3A-D41EAF319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029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DE195D-23AB-453C-96D7-052180DD0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D6B1B8D-6C07-46E4-BBEC-4AFCE0763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F15E132-F65C-4B98-B69B-E13388A922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DEBF702-8F4F-4961-B131-08907900E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F22A6A3-CB68-4654-A60F-0622B393C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6118398-66E6-4378-B426-0ABCDF460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114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8425-ED22-4205-8EFF-0915F76F101A}" type="datetimeFigureOut">
              <a:rPr lang="ru-RU" smtClean="0"/>
              <a:t>13.04.2023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F5B9-6053-40E4-B513-97A7E0F4270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2561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CD248E-38EC-4CF5-A1E4-BA6068236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B964CD8-A071-440E-BE88-D7142E142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B0FA4F4-2919-4B84-B24E-E2079127E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9216934-D009-4F6E-A31F-8A687F27B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289EF0A-2996-4F19-B77B-8E9B93B3E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165C317-52D4-4D68-9320-00E91AA69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7658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338415-1F16-469D-8E7E-896B654ED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DE18288-B6E9-4F4F-9BC1-4B5F1A33D4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3811E04-B692-49DC-AAC6-E91C0994D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B0B91BA-5DFD-4317-ACD2-4272261E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57737EC-62B3-4070-884B-297134C96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372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FC8105D-274B-4728-98D7-9697BDE3B7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CB13D34-D5F4-4628-8192-AA491AD4F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275A7A-6018-4914-B4BD-6A9800FB7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EEE54B3-E33A-477A-A147-0D0D4A51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6F4041-DFFC-4FFC-9D25-2E0A6823F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4937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B90954-DB87-4577-815E-53585B7A6B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396B3EF-799E-4713-AEC5-E56FE72860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39FA4FD-1D22-4871-B62F-7524D3796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E888F1B-8D31-4645-B59A-F632BB05C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CA7A180-6D1C-44BA-AF38-48D38AFD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9718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D78F55-7CA0-43AC-A033-376BFAF60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BD9FC96-0934-40F2-B53E-A13F1E609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DEA3B07-2DF4-4286-8F40-B58E7A0C9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2DFBBA8-A855-457B-ABED-332FEAC0B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B9EC8D2-9526-4DF4-8258-C52F5DCE4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3907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233381-668F-4075-852E-66346E2DC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9898613-9F00-4EBE-93A3-63BD1E2CE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DB26929-3EF4-41F4-B949-33C8055C3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6F683E8-3ADD-44A4-89BA-A6BC6AC72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8635E53-E6A6-4A20-BFF9-F94E2DA04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4976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8B26F5-8AAE-4742-A653-D1BCF2167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3FA70AF-A6E4-4FF3-B4F7-6A9A8847D2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A561C70-385C-4A78-939C-1AA71E4691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17B9636-E12F-45BC-A043-B5E667496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8EDD2F2-7150-4A2E-B77A-C64F3AAF9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6D6EE6D-0D0B-4B2B-918B-838C1B637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8241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5940D14-94CD-4EC3-A79D-92A4F114D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A775916-82E6-4FCD-BD52-20BE4E352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7311938-7E93-4783-A035-6777840920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6115D7F4-A30F-4ABC-9330-D3B427F4A4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8CBD3DF-F831-42FA-8A41-B10EA54DA2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43F8FBB-B35C-44F9-A207-B7B557D1A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98B9B1D-81C8-45AB-89F9-34FCA6D4D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0F27D6C-9576-488B-BD32-F37D2597A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9479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E07009-7FD6-4DBC-9C3A-2F2838F68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765C641-F81B-4B69-A2CA-6EA564AB4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B7A706C-ADD2-422D-B977-2F04DA75E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0AA0ED5-22F3-4C4F-AF0C-ADBFA15DD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5326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62AE6FF-A89C-4DC4-9FE2-20E0C634E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325B02C-0218-40FF-B252-CB53BB8B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9189A6F-0783-470D-AD3A-D41EAF319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968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1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8425-ED22-4205-8EFF-0915F76F101A}" type="datetimeFigureOut">
              <a:rPr lang="ru-RU" smtClean="0"/>
              <a:t>13.04.2023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F5B9-6053-40E4-B513-97A7E0F4270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51877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DE195D-23AB-453C-96D7-052180DD0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D6B1B8D-6C07-46E4-BBEC-4AFCE0763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F15E132-F65C-4B98-B69B-E13388A922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DEBF702-8F4F-4961-B131-08907900E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F22A6A3-CB68-4654-A60F-0622B393C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6118398-66E6-4378-B426-0ABCDF460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8903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CD248E-38EC-4CF5-A1E4-BA6068236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B964CD8-A071-440E-BE88-D7142E142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B0FA4F4-2919-4B84-B24E-E2079127E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9216934-D009-4F6E-A31F-8A687F27B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289EF0A-2996-4F19-B77B-8E9B93B3E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165C317-52D4-4D68-9320-00E91AA69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0555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338415-1F16-469D-8E7E-896B654ED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DE18288-B6E9-4F4F-9BC1-4B5F1A33D4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3811E04-B692-49DC-AAC6-E91C0994D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B0B91BA-5DFD-4317-ACD2-4272261E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57737EC-62B3-4070-884B-297134C96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4504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FC8105D-274B-4728-98D7-9697BDE3B7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CB13D34-D5F4-4628-8192-AA491AD4F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275A7A-6018-4914-B4BD-6A9800FB7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EEE54B3-E33A-477A-A147-0D0D4A51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6F4041-DFFC-4FFC-9D25-2E0A6823F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6793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9BB471-578D-4D40-B3F1-C2774AE137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14D21D9-C511-40DE-BA42-3406E14432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F899E9-9253-41CA-A157-4053AA24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4B52DC-032A-404E-85F2-1F69767FD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E78F2BF-BD08-485C-AB64-95A0E51CE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7709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1F919D-1603-4E3D-95FD-FB1F4E05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F72DF0E-D4D9-4B96-96AA-BE668B33E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0C7BA7-00B0-418F-BCEE-165AEC58C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C8CEC0-0D0B-453B-8963-A2AED8FB3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4935B06-2F2B-4CBB-86F0-6B159A166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2216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1F919D-1603-4E3D-95FD-FB1F4E05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C8CEC0-0D0B-453B-8963-A2AED8FB3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50" y="6356350"/>
            <a:ext cx="5737500" cy="365126"/>
          </a:xfrm>
        </p:spPr>
        <p:txBody>
          <a:bodyPr/>
          <a:lstStyle/>
          <a:p>
            <a:r>
              <a:rPr lang="ru-RU" dirty="0">
                <a:solidFill>
                  <a:prstClr val="black">
                    <a:tint val="75000"/>
                  </a:prstClr>
                </a:solidFill>
              </a:rPr>
              <a:t>Шаблоны презентаций с сайта </a:t>
            </a:r>
            <a:r>
              <a:rPr lang="en-US" dirty="0">
                <a:solidFill>
                  <a:prstClr val="black">
                    <a:tint val="75000"/>
                  </a:prstClr>
                </a:solidFill>
                <a:hlinkClick r:id="rId2"/>
              </a:rPr>
              <a:t>presentation-creation.ru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6767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1F919D-1603-4E3D-95FD-FB1F4E05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C8CEC0-0D0B-453B-8963-A2AED8FB3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50" y="6356350"/>
            <a:ext cx="5737500" cy="365126"/>
          </a:xfrm>
        </p:spPr>
        <p:txBody>
          <a:bodyPr/>
          <a:lstStyle/>
          <a:p>
            <a:r>
              <a:rPr lang="ru-RU" dirty="0">
                <a:solidFill>
                  <a:prstClr val="black">
                    <a:tint val="75000"/>
                  </a:prstClr>
                </a:solidFill>
              </a:rPr>
              <a:t>Шаблоны презентаций с сайта </a:t>
            </a:r>
            <a:r>
              <a:rPr lang="en-US" dirty="0">
                <a:solidFill>
                  <a:prstClr val="black">
                    <a:tint val="75000"/>
                  </a:prstClr>
                </a:solidFill>
                <a:hlinkClick r:id="rId2"/>
              </a:rPr>
              <a:t>presentation-creation.ru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0497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1F919D-1603-4E3D-95FD-FB1F4E05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C8CEC0-0D0B-453B-8963-A2AED8FB3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50" y="6356350"/>
            <a:ext cx="5737500" cy="365126"/>
          </a:xfrm>
        </p:spPr>
        <p:txBody>
          <a:bodyPr/>
          <a:lstStyle/>
          <a:p>
            <a:r>
              <a:rPr lang="ru-RU" dirty="0">
                <a:solidFill>
                  <a:prstClr val="white"/>
                </a:solidFill>
              </a:rPr>
              <a:t>Шаблоны презентаций с сайта </a:t>
            </a:r>
            <a:r>
              <a:rPr lang="en-US" dirty="0">
                <a:solidFill>
                  <a:prstClr val="black">
                    <a:tint val="75000"/>
                  </a:prstClr>
                </a:solidFill>
                <a:hlinkClick r:id="rId2"/>
              </a:rPr>
              <a:t>presentation-creation.ru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4168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517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8425-ED22-4205-8EFF-0915F76F101A}" type="datetimeFigureOut">
              <a:rPr lang="ru-RU" smtClean="0"/>
              <a:t>13.04.2023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F5B9-6053-40E4-B513-97A7E0F4270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15154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80225C-E1C1-41B6-A5ED-E7CCDA2D2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7D6F769-5B1B-4C5F-89AC-A7A850B82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EA4719A-D924-4822-A9A3-8F6928D85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840BC07-242A-499C-AEAA-FFCE805DB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5CA015-9C30-43F3-9893-C338DA25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9301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496C04-4921-4D89-BFC6-5D623CE13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1AD1A3F-8508-4535-AAEE-B8413DD1C7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3C4D20B-1710-4613-BE6B-8F8F604DB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D412490-E2F7-4F15-9389-5BB7B52D0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CF85DFC-818A-46E5-98E9-FAD5BB909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6762459-6479-4250-AB66-676FE6C1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4481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A01563-74AA-416F-9CA1-EF92266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13950D6-947F-4CA9-8736-B15F15020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CBF7035-998E-4A6F-A0DD-AF17A1BF6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4A651E0-CF86-4871-BA62-D3982AA87D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250AF95-BAA6-42F1-97D9-527F5F33F9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874D488-09AB-4682-9558-ED9F96D81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DBC5BB0-3830-4E93-BA90-7185A75D7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02EEE86-0A54-4647-A124-0983EF2E3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177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9B7DB7-8B58-4432-B83E-DFAD7299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BF576B4-4311-4BA6-8D96-71F23D98C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B58C20F-35C9-4148-9D58-07A9F434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4952C28-5CCD-4396-B7A1-55B41DE12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6840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1801F47-F984-47E0-A90A-5AFDF11B1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9119A72-9EBF-4B6F-8CC8-7D4BCC144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C6432B8-3A82-4FCE-B07D-AFC9749BD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6961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CA258A-210B-4AAC-A5BE-EDE05B9A0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E1AF76-A59A-4DA6-85FE-E8AD40456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175E251-E36E-47B5-813C-1A070B6C6E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4B4BDB0-F7D2-4922-A711-C97F11FF8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2CF453B-6A2E-4A94-AD0E-07860CF0C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67E4514-6F19-4F75-BF70-C2172726A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4895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E28ADA-C75F-4BB7-9296-1A0DBB59E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2F086D5-11D1-4AF7-A502-5AC5BCC8E9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F028598-9CB3-49E4-AE10-EFCE52AAA0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E32335D-4208-4394-B462-AA7A44019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22993B-5D44-4F95-8453-B92245266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3C6C9F2-8F9A-4533-84DB-DFE739288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8530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E59189-EC35-478B-BEB8-0DC8E545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D72A8F8-D8C9-4959-908B-81DA39632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3E5354F-F48A-4D48-BEB9-2F8760C5A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D62C952-F8F1-43C6-8872-6CFBF0D95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0175BF-735C-4BB3-8EA7-9E31EEA76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4629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9A4CE1B-A2B3-422A-9C08-DA5F5626F7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90D9CF8-E807-48A5-9191-6FF81A850D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8F856E6-3014-4722-92A6-E453CE0B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F5D5375-2534-464D-9B9E-117DBFADA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FC22D1E-4247-4640-BB56-EB4F21231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483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8425-ED22-4205-8EFF-0915F76F101A}" type="datetimeFigureOut">
              <a:rPr lang="ru-RU" smtClean="0"/>
              <a:t>13.04.2023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F5B9-6053-40E4-B513-97A7E0F4270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3427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8425-ED22-4205-8EFF-0915F76F101A}" type="datetimeFigureOut">
              <a:rPr lang="ru-RU" smtClean="0"/>
              <a:t>13.04.2023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F5B9-6053-40E4-B513-97A7E0F4270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1655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8425-ED22-4205-8EFF-0915F76F101A}" type="datetimeFigureOut">
              <a:rPr lang="ru-RU" smtClean="0"/>
              <a:t>13.04.2023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F5B9-6053-40E4-B513-97A7E0F4270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5593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8425-ED22-4205-8EFF-0915F76F101A}" type="datetimeFigureOut">
              <a:rPr lang="ru-RU" smtClean="0"/>
              <a:t>13.04.2023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F5B9-6053-40E4-B513-97A7E0F4270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3153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8425-ED22-4205-8EFF-0915F76F101A}" type="datetimeFigureOut">
              <a:rPr lang="ru-RU" smtClean="0"/>
              <a:t>13.04.2023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F5B9-6053-40E4-B513-97A7E0F4270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9888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hyperlink" Target="https://presentation-creation.ru/" TargetMode="External"/><Relationship Id="rId2" Type="http://schemas.openxmlformats.org/officeDocument/2006/relationships/slideLayout" Target="../slideLayouts/slideLayout35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98425-ED22-4205-8EFF-0915F76F101A}" type="datetimeFigureOut">
              <a:rPr lang="ru-RU" smtClean="0"/>
              <a:t>13.04.2023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CF5B9-6053-40E4-B513-97A7E0F4270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291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FAE3CF-331F-4E6A-9828-D466C807C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4651293-0E0C-4BDD-B6FD-17AA190D7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332ABFC-7600-429A-8B9E-E162AAF8E3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477455B-2033-4887-BB98-FD3878E740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A192B3C-86A2-4925-ACF1-EA445C197E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>
            <a:hlinkClick r:id="rId13"/>
            <a:extLst>
              <a:ext uri="{FF2B5EF4-FFF2-40B4-BE49-F238E27FC236}">
                <a16:creationId xmlns="" xmlns:a16="http://schemas.microsoft.com/office/drawing/2014/main" id="{FDD61796-B8E6-4745-8B1E-8641679AE76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500" y="367393"/>
            <a:ext cx="56832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24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FAE3CF-331F-4E6A-9828-D466C807C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4651293-0E0C-4BDD-B6FD-17AA190D7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332ABFC-7600-429A-8B9E-E162AAF8E3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23160-370B-4C5B-81F1-031F53E461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477455B-2033-4887-BB98-FD3878E740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A192B3C-86A2-4925-ACF1-EA445C197E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7135C-0CC4-4577-9BB4-D89792011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281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69D70D-8C1C-4B74-A7BB-C9E0EA62E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4528DE6-9B76-42D0-A9D0-C6C958090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6B753B2-C04E-4AF7-A67B-0455E088A6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CCAB9-6B2B-423A-BB90-4A2F56FF191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365DC79-BC1C-4FCC-9877-8EAE4DC26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213143-B84E-4232-ACDE-3C19897ABF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7BF4F-5132-455A-86B2-29F5890E4F3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>
            <a:hlinkClick r:id="rId17"/>
            <a:extLst>
              <a:ext uri="{FF2B5EF4-FFF2-40B4-BE49-F238E27FC236}">
                <a16:creationId xmlns:a16="http://schemas.microsoft.com/office/drawing/2014/main" xmlns="" id="{5408091E-8537-43C5-8C83-4B96F361CD5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95500" y="367393"/>
            <a:ext cx="56832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28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8.png"/><Relationship Id="rId3" Type="http://schemas.openxmlformats.org/officeDocument/2006/relationships/image" Target="../media/image4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.png"/><Relationship Id="rId5" Type="http://schemas.openxmlformats.org/officeDocument/2006/relationships/image" Target="../media/image5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6.png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7984" y="1124762"/>
            <a:ext cx="45274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 профессиональное образование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 работы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- 32 года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квалификационная категория</a:t>
            </a:r>
          </a:p>
          <a:p>
            <a:pPr marL="342900" lvl="0" indent="-342900" algn="just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 школьного методического объединения учителей начальных классов</a:t>
            </a:r>
          </a:p>
          <a:p>
            <a:pPr marL="342900" lvl="0" indent="-342900" algn="just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муниципальной комиссии по проверке олимпиадных работ муниципального этапа Всероссийской олимпиады школьников  по математике и русскому языку</a:t>
            </a:r>
          </a:p>
          <a:p>
            <a:pPr lvl="0"/>
            <a:endParaRPr lang="ru-RU" sz="2000" b="1" dirty="0">
              <a:solidFill>
                <a:prstClr val="black">
                  <a:lumMod val="65000"/>
                  <a:lumOff val="3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9553" y="451999"/>
            <a:ext cx="7488832" cy="64240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«Гимназия №3»</a:t>
            </a:r>
            <a:b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5316" y="1124753"/>
            <a:ext cx="4540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Пискунова Ольга Анатольевна, учитель начальных классов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«Лучовская СОШ»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16" y="181787"/>
            <a:ext cx="24669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80" y="2604112"/>
            <a:ext cx="2484676" cy="3458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280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Нижний колонтитул 4">
            <a:extLst>
              <a:ext uri="{FF2B5EF4-FFF2-40B4-BE49-F238E27FC236}">
                <a16:creationId xmlns="" xmlns:a16="http://schemas.microsoft.com/office/drawing/2014/main" id="{686156CF-9712-4421-861C-594BB58D4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72270" y="404664"/>
            <a:ext cx="6348201" cy="3271440"/>
          </a:xfrm>
        </p:spPr>
        <p:txBody>
          <a:bodyPr/>
          <a:lstStyle/>
          <a:p>
            <a:pPr lvl="0" algn="just"/>
            <a:r>
              <a:rPr lang="ru-RU" sz="2400" dirty="0" smtClean="0">
                <a:solidFill>
                  <a:srgbClr val="1B587C"/>
                </a:solidFill>
                <a:latin typeface="Arial Black" panose="020B0A04020102020204" pitchFamily="34" charset="0"/>
              </a:rPr>
              <a:t>     « </a:t>
            </a:r>
            <a:r>
              <a:rPr lang="ru-RU" sz="2400" dirty="0">
                <a:solidFill>
                  <a:srgbClr val="1B587C"/>
                </a:solidFill>
                <a:latin typeface="Arial Black" panose="020B0A04020102020204" pitchFamily="34" charset="0"/>
              </a:rPr>
              <a:t>Н</a:t>
            </a:r>
            <a:r>
              <a:rPr lang="ru-RU" sz="2400" dirty="0" smtClean="0">
                <a:solidFill>
                  <a:srgbClr val="1B587C"/>
                </a:solidFill>
                <a:latin typeface="Arial Black" panose="020B0A04020102020204" pitchFamily="34" charset="0"/>
              </a:rPr>
              <a:t>астоящие знания мы получаем, когда ищем ответ на вопрос, а не когда узнаём сам ответ»</a:t>
            </a:r>
            <a:r>
              <a:rPr lang="en-US" sz="2400" dirty="0" smtClean="0">
                <a:solidFill>
                  <a:srgbClr val="1B587C"/>
                </a:solidFill>
                <a:latin typeface="Arial Black" panose="020B0A04020102020204" pitchFamily="34" charset="0"/>
              </a:rPr>
              <a:t> </a:t>
            </a:r>
          </a:p>
          <a:p>
            <a:pPr lvl="0" algn="just"/>
            <a:r>
              <a:rPr lang="en-US" sz="2400" dirty="0" smtClean="0">
                <a:solidFill>
                  <a:srgbClr val="1B587C"/>
                </a:solidFill>
                <a:latin typeface="Arial Black" panose="020B0A04020102020204" pitchFamily="34" charset="0"/>
              </a:rPr>
              <a:t>           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       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«Чын белемне без</a:t>
            </a:r>
            <a:r>
              <a:rPr lang="tt-RU" sz="24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  сорауга җавап эзләгәндә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tt-RU" sz="24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алабыз, ә җавапны үзебез белгәч түгел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»</a:t>
            </a:r>
            <a:endParaRPr lang="tt-RU" sz="2400" b="1" dirty="0" smtClean="0">
              <a:solidFill>
                <a:schemeClr val="accent5">
                  <a:lumMod val="75000"/>
                </a:schemeClr>
              </a:solidFill>
              <a:latin typeface="Arial Black" pitchFamily="34" charset="0"/>
              <a:cs typeface="Times New Roman" pitchFamily="18" charset="0"/>
            </a:endParaRPr>
          </a:p>
          <a:p>
            <a:pPr lvl="0" algn="just"/>
            <a:r>
              <a:rPr lang="tt-RU" sz="2800" dirty="0" smtClean="0">
                <a:solidFill>
                  <a:srgbClr val="1B587C"/>
                </a:solidFill>
                <a:latin typeface="Arial Black" panose="020B0A04020102020204" pitchFamily="34" charset="0"/>
              </a:rPr>
              <a:t> </a:t>
            </a:r>
            <a:endParaRPr lang="ru-RU" sz="2800" dirty="0">
              <a:solidFill>
                <a:srgbClr val="1B587C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1035456F-9025-4C9B-94EE-16600E8E8C77}"/>
              </a:ext>
            </a:extLst>
          </p:cNvPr>
          <p:cNvSpPr txBox="1"/>
          <p:nvPr/>
        </p:nvSpPr>
        <p:spPr>
          <a:xfrm>
            <a:off x="4438677" y="4306803"/>
            <a:ext cx="5501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Г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03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A166D9AD-1B6F-4B45-8326-FD23D9791DC8}"/>
              </a:ext>
            </a:extLst>
          </p:cNvPr>
          <p:cNvSpPr txBox="1"/>
          <p:nvPr/>
        </p:nvSpPr>
        <p:spPr>
          <a:xfrm>
            <a:off x="1308760" y="3922237"/>
            <a:ext cx="880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ШАГ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42E154E2-0402-4B10-8E15-CBD404EC14DC}"/>
              </a:ext>
            </a:extLst>
          </p:cNvPr>
          <p:cNvSpPr txBox="1"/>
          <p:nvPr/>
        </p:nvSpPr>
        <p:spPr>
          <a:xfrm>
            <a:off x="1502384" y="444179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34F2372D-CA00-493E-B550-0C2E9CC17AF5}"/>
              </a:ext>
            </a:extLst>
          </p:cNvPr>
          <p:cNvSpPr txBox="1"/>
          <p:nvPr/>
        </p:nvSpPr>
        <p:spPr>
          <a:xfrm>
            <a:off x="88641" y="1815467"/>
            <a:ext cx="1269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ШАГ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03CF5AC4-B1D7-44FC-9C1C-5B05B4E2D311}"/>
              </a:ext>
            </a:extLst>
          </p:cNvPr>
          <p:cNvSpPr txBox="1"/>
          <p:nvPr/>
        </p:nvSpPr>
        <p:spPr>
          <a:xfrm>
            <a:off x="210369" y="240688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01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="" xmlns:a16="http://schemas.microsoft.com/office/drawing/2014/main" id="{949C0EF5-5D6A-4C97-AB6F-5EEB7EDB2F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12728" y="1903058"/>
            <a:ext cx="324000" cy="432000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7B1C5DEC-1887-4311-85B9-B4A0A0727B51}"/>
              </a:ext>
            </a:extLst>
          </p:cNvPr>
          <p:cNvSpPr txBox="1"/>
          <p:nvPr/>
        </p:nvSpPr>
        <p:spPr>
          <a:xfrm>
            <a:off x="607917" y="2379032"/>
            <a:ext cx="13009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        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МОЁ            КРЕДО:</a:t>
            </a:r>
            <a:endParaRPr lang="ru-RU" sz="2400" b="1" dirty="0"/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BB17742B-3BFD-4E1B-A1AB-29878C41608E}"/>
              </a:ext>
            </a:extLst>
          </p:cNvPr>
          <p:cNvSpPr txBox="1"/>
          <p:nvPr/>
        </p:nvSpPr>
        <p:spPr>
          <a:xfrm>
            <a:off x="1793270" y="3363004"/>
            <a:ext cx="16318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0FD08DF6-F008-4616-A8E0-01791064523F}"/>
              </a:ext>
            </a:extLst>
          </p:cNvPr>
          <p:cNvSpPr txBox="1"/>
          <p:nvPr/>
        </p:nvSpPr>
        <p:spPr>
          <a:xfrm>
            <a:off x="2189130" y="1707745"/>
            <a:ext cx="6123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="" xmlns:a16="http://schemas.microsoft.com/office/drawing/2014/main" id="{25C9A43E-702F-4C85-A24C-C21374A1991C}"/>
              </a:ext>
            </a:extLst>
          </p:cNvPr>
          <p:cNvSpPr txBox="1"/>
          <p:nvPr/>
        </p:nvSpPr>
        <p:spPr>
          <a:xfrm>
            <a:off x="3687873" y="1783899"/>
            <a:ext cx="13009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ru-RU" b="1" dirty="0"/>
          </a:p>
        </p:txBody>
      </p:sp>
      <p:pic>
        <p:nvPicPr>
          <p:cNvPr id="88" name="Рисунок 87">
            <a:extLst>
              <a:ext uri="{FF2B5EF4-FFF2-40B4-BE49-F238E27FC236}">
                <a16:creationId xmlns="" xmlns:a16="http://schemas.microsoft.com/office/drawing/2014/main" id="{26E57E5E-EB87-4786-9E53-432AF101D7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46746" y="1311599"/>
            <a:ext cx="45719" cy="60959"/>
          </a:xfrm>
          <a:prstGeom prst="rect">
            <a:avLst/>
          </a:prstGeom>
        </p:spPr>
      </p:pic>
      <p:pic>
        <p:nvPicPr>
          <p:cNvPr id="94" name="Рисунок 93">
            <a:extLst>
              <a:ext uri="{FF2B5EF4-FFF2-40B4-BE49-F238E27FC236}">
                <a16:creationId xmlns="" xmlns:a16="http://schemas.microsoft.com/office/drawing/2014/main" id="{71F516BD-F777-49A1-B788-D8FF04EEC33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12564" y="2970440"/>
            <a:ext cx="405000" cy="540000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E33804AC-E23C-450D-A9F3-14D8063A2479}"/>
              </a:ext>
            </a:extLst>
          </p:cNvPr>
          <p:cNvSpPr txBox="1"/>
          <p:nvPr/>
        </p:nvSpPr>
        <p:spPr>
          <a:xfrm>
            <a:off x="6784280" y="2051570"/>
            <a:ext cx="266935" cy="101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FB2B8FB7-3CB6-4DCA-A331-F7E2A6E7A011}"/>
              </a:ext>
            </a:extLst>
          </p:cNvPr>
          <p:cNvSpPr txBox="1"/>
          <p:nvPr/>
        </p:nvSpPr>
        <p:spPr>
          <a:xfrm flipH="1">
            <a:off x="7051215" y="3676105"/>
            <a:ext cx="477584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вкладывать, воспитывать и развивать</a:t>
            </a:r>
            <a:r>
              <a:rPr lang="ru-RU" sz="2400" dirty="0" smtClean="0">
                <a:solidFill>
                  <a:schemeClr val="bg1"/>
                </a:solidFill>
              </a:rPr>
              <a:t>!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6" y="188653"/>
            <a:ext cx="2466975" cy="936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360" y="3588704"/>
            <a:ext cx="2278784" cy="3038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564" y="4102507"/>
            <a:ext cx="2824970" cy="2495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69" y="3601309"/>
            <a:ext cx="3004953" cy="2370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10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сылка" hidden="1">
            <a:extLst>
              <a:ext uri="{FF2B5EF4-FFF2-40B4-BE49-F238E27FC236}">
                <a16:creationId xmlns="" xmlns:a16="http://schemas.microsoft.com/office/drawing/2014/main" id="{AC0CBA2E-A8EE-4ED1-AF1C-FFE1E5F45D11}"/>
              </a:ext>
            </a:extLst>
          </p:cNvPr>
          <p:cNvSpPr/>
          <p:nvPr/>
        </p:nvSpPr>
        <p:spPr>
          <a:xfrm>
            <a:off x="2376488" y="501650"/>
            <a:ext cx="4391025" cy="5854700"/>
          </a:xfrm>
          <a:custGeom>
            <a:avLst/>
            <a:gdLst>
              <a:gd name="connsiteX0" fmla="*/ 2927350 w 5854700"/>
              <a:gd name="connsiteY0" fmla="*/ 1442350 h 5854700"/>
              <a:gd name="connsiteX1" fmla="*/ 1442350 w 5854700"/>
              <a:gd name="connsiteY1" fmla="*/ 2927350 h 5854700"/>
              <a:gd name="connsiteX2" fmla="*/ 2927350 w 5854700"/>
              <a:gd name="connsiteY2" fmla="*/ 4412350 h 5854700"/>
              <a:gd name="connsiteX3" fmla="*/ 4412350 w 5854700"/>
              <a:gd name="connsiteY3" fmla="*/ 2927350 h 5854700"/>
              <a:gd name="connsiteX4" fmla="*/ 2927350 w 5854700"/>
              <a:gd name="connsiteY4" fmla="*/ 1442350 h 5854700"/>
              <a:gd name="connsiteX5" fmla="*/ 2927350 w 5854700"/>
              <a:gd name="connsiteY5" fmla="*/ 0 h 5854700"/>
              <a:gd name="connsiteX6" fmla="*/ 5854700 w 5854700"/>
              <a:gd name="connsiteY6" fmla="*/ 2927350 h 5854700"/>
              <a:gd name="connsiteX7" fmla="*/ 2927350 w 5854700"/>
              <a:gd name="connsiteY7" fmla="*/ 5854700 h 5854700"/>
              <a:gd name="connsiteX8" fmla="*/ 0 w 5854700"/>
              <a:gd name="connsiteY8" fmla="*/ 2927350 h 5854700"/>
              <a:gd name="connsiteX9" fmla="*/ 2927350 w 5854700"/>
              <a:gd name="connsiteY9" fmla="*/ 0 h 585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54700" h="5854700">
                <a:moveTo>
                  <a:pt x="2927350" y="1442350"/>
                </a:moveTo>
                <a:cubicBezTo>
                  <a:pt x="2107207" y="1442350"/>
                  <a:pt x="1442350" y="2107207"/>
                  <a:pt x="1442350" y="2927350"/>
                </a:cubicBezTo>
                <a:cubicBezTo>
                  <a:pt x="1442350" y="3747493"/>
                  <a:pt x="2107207" y="4412350"/>
                  <a:pt x="2927350" y="4412350"/>
                </a:cubicBezTo>
                <a:cubicBezTo>
                  <a:pt x="3747493" y="4412350"/>
                  <a:pt x="4412350" y="3747493"/>
                  <a:pt x="4412350" y="2927350"/>
                </a:cubicBezTo>
                <a:cubicBezTo>
                  <a:pt x="4412350" y="2107207"/>
                  <a:pt x="3747493" y="1442350"/>
                  <a:pt x="2927350" y="1442350"/>
                </a:cubicBezTo>
                <a:close/>
                <a:moveTo>
                  <a:pt x="2927350" y="0"/>
                </a:moveTo>
                <a:cubicBezTo>
                  <a:pt x="4544081" y="0"/>
                  <a:pt x="5854700" y="1310619"/>
                  <a:pt x="5854700" y="2927350"/>
                </a:cubicBezTo>
                <a:cubicBezTo>
                  <a:pt x="5854700" y="4544081"/>
                  <a:pt x="4544081" y="5854700"/>
                  <a:pt x="2927350" y="5854700"/>
                </a:cubicBezTo>
                <a:cubicBezTo>
                  <a:pt x="1310619" y="5854700"/>
                  <a:pt x="0" y="4544081"/>
                  <a:pt x="0" y="2927350"/>
                </a:cubicBezTo>
                <a:cubicBezTo>
                  <a:pt x="0" y="1310619"/>
                  <a:pt x="1310619" y="0"/>
                  <a:pt x="29273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2" name="Овал 21" hidden="1">
            <a:extLst>
              <a:ext uri="{FF2B5EF4-FFF2-40B4-BE49-F238E27FC236}">
                <a16:creationId xmlns="" xmlns:a16="http://schemas.microsoft.com/office/drawing/2014/main" id="{222C5F0B-6EFC-4407-96C1-A95810130485}"/>
              </a:ext>
            </a:extLst>
          </p:cNvPr>
          <p:cNvSpPr/>
          <p:nvPr/>
        </p:nvSpPr>
        <p:spPr>
          <a:xfrm>
            <a:off x="3929329" y="2187426"/>
            <a:ext cx="1856250" cy="2475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Стрелка: шеврон 4">
            <a:extLst>
              <a:ext uri="{FF2B5EF4-FFF2-40B4-BE49-F238E27FC236}">
                <a16:creationId xmlns="" xmlns:a16="http://schemas.microsoft.com/office/drawing/2014/main" id="{ECE75415-B150-40F9-931E-3411873B625C}"/>
              </a:ext>
            </a:extLst>
          </p:cNvPr>
          <p:cNvSpPr/>
          <p:nvPr/>
        </p:nvSpPr>
        <p:spPr>
          <a:xfrm>
            <a:off x="325639" y="3282992"/>
            <a:ext cx="1239404" cy="434030"/>
          </a:xfrm>
          <a:prstGeom prst="chevron">
            <a:avLst>
              <a:gd name="adj" fmla="val 58912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2" name="Стрелка: шеврон 91">
            <a:extLst>
              <a:ext uri="{FF2B5EF4-FFF2-40B4-BE49-F238E27FC236}">
                <a16:creationId xmlns="" xmlns:a16="http://schemas.microsoft.com/office/drawing/2014/main" id="{48C17C91-31F2-42D9-955E-63870130CCB4}"/>
              </a:ext>
            </a:extLst>
          </p:cNvPr>
          <p:cNvSpPr/>
          <p:nvPr/>
        </p:nvSpPr>
        <p:spPr>
          <a:xfrm>
            <a:off x="3396147" y="2832227"/>
            <a:ext cx="1127570" cy="460286"/>
          </a:xfrm>
          <a:prstGeom prst="chevron">
            <a:avLst>
              <a:gd name="adj" fmla="val 58912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6" name="Стрелка: шеврон 95">
            <a:extLst>
              <a:ext uri="{FF2B5EF4-FFF2-40B4-BE49-F238E27FC236}">
                <a16:creationId xmlns="" xmlns:a16="http://schemas.microsoft.com/office/drawing/2014/main" id="{32BCDDB5-B173-4C76-9B17-00BF5163696A}"/>
              </a:ext>
            </a:extLst>
          </p:cNvPr>
          <p:cNvSpPr/>
          <p:nvPr/>
        </p:nvSpPr>
        <p:spPr>
          <a:xfrm>
            <a:off x="7164288" y="3522899"/>
            <a:ext cx="1118392" cy="446455"/>
          </a:xfrm>
          <a:prstGeom prst="chevron">
            <a:avLst>
              <a:gd name="adj" fmla="val 58912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00" name="Овал 99">
            <a:extLst>
              <a:ext uri="{FF2B5EF4-FFF2-40B4-BE49-F238E27FC236}">
                <a16:creationId xmlns="" xmlns:a16="http://schemas.microsoft.com/office/drawing/2014/main" id="{C25E64F9-09F9-4814-A2B1-19E73BDA83A1}"/>
              </a:ext>
            </a:extLst>
          </p:cNvPr>
          <p:cNvSpPr/>
          <p:nvPr/>
        </p:nvSpPr>
        <p:spPr>
          <a:xfrm>
            <a:off x="4669198" y="3292513"/>
            <a:ext cx="135000" cy="18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2" name="Овал 101">
            <a:extLst>
              <a:ext uri="{FF2B5EF4-FFF2-40B4-BE49-F238E27FC236}">
                <a16:creationId xmlns="" xmlns:a16="http://schemas.microsoft.com/office/drawing/2014/main" id="{1C71C7A4-2B62-467D-B6E4-BB9B8D54C29F}"/>
              </a:ext>
            </a:extLst>
          </p:cNvPr>
          <p:cNvSpPr/>
          <p:nvPr/>
        </p:nvSpPr>
        <p:spPr>
          <a:xfrm>
            <a:off x="6356303" y="3292513"/>
            <a:ext cx="135000" cy="18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99839891-CDF8-4EB2-814A-E42C33F6DB2B}"/>
              </a:ext>
            </a:extLst>
          </p:cNvPr>
          <p:cNvSpPr txBox="1"/>
          <p:nvPr/>
        </p:nvSpPr>
        <p:spPr>
          <a:xfrm>
            <a:off x="7024524" y="3897004"/>
            <a:ext cx="111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</a:rPr>
              <a:t>    </a:t>
            </a:r>
            <a:r>
              <a:rPr lang="en-US" sz="2400" b="1" dirty="0" smtClean="0">
                <a:solidFill>
                  <a:prstClr val="black"/>
                </a:solidFill>
              </a:rPr>
              <a:t>20</a:t>
            </a:r>
            <a:r>
              <a:rPr lang="ru-RU" sz="2400" b="1" dirty="0" smtClean="0">
                <a:solidFill>
                  <a:prstClr val="black"/>
                </a:solidFill>
              </a:rPr>
              <a:t>22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95216865-9BF0-46BF-A260-B4A1375CC743}"/>
              </a:ext>
            </a:extLst>
          </p:cNvPr>
          <p:cNvSpPr txBox="1"/>
          <p:nvPr/>
        </p:nvSpPr>
        <p:spPr>
          <a:xfrm>
            <a:off x="3623735" y="3284462"/>
            <a:ext cx="926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</a:rPr>
              <a:t>20</a:t>
            </a:r>
            <a:r>
              <a:rPr lang="ru-RU" sz="2400" b="1" dirty="0" smtClean="0">
                <a:solidFill>
                  <a:prstClr val="black"/>
                </a:solidFill>
              </a:rPr>
              <a:t>19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9C82AC39-90AB-4793-BDD2-62991839125C}"/>
              </a:ext>
            </a:extLst>
          </p:cNvPr>
          <p:cNvSpPr txBox="1"/>
          <p:nvPr/>
        </p:nvSpPr>
        <p:spPr>
          <a:xfrm>
            <a:off x="4434215" y="1594852"/>
            <a:ext cx="1423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</a:rPr>
              <a:t>20</a:t>
            </a:r>
            <a:r>
              <a:rPr lang="ru-RU" sz="2400" b="1" dirty="0" smtClean="0">
                <a:solidFill>
                  <a:prstClr val="black"/>
                </a:solidFill>
              </a:rPr>
              <a:t>13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9E8CE4FD-30B6-4948-B96C-9482E8D80AAE}"/>
              </a:ext>
            </a:extLst>
          </p:cNvPr>
          <p:cNvSpPr txBox="1"/>
          <p:nvPr/>
        </p:nvSpPr>
        <p:spPr>
          <a:xfrm>
            <a:off x="207788" y="3897005"/>
            <a:ext cx="1454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</a:rPr>
              <a:t>     </a:t>
            </a:r>
            <a:r>
              <a:rPr lang="en-US" sz="2400" b="1" dirty="0" smtClean="0">
                <a:solidFill>
                  <a:prstClr val="black"/>
                </a:solidFill>
              </a:rPr>
              <a:t>20</a:t>
            </a:r>
            <a:r>
              <a:rPr lang="ru-RU" sz="2400" b="1" dirty="0" smtClean="0">
                <a:solidFill>
                  <a:prstClr val="black"/>
                </a:solidFill>
              </a:rPr>
              <a:t>08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550BB9FF-D8D0-4794-9F11-778EA5E7AAE6}"/>
              </a:ext>
            </a:extLst>
          </p:cNvPr>
          <p:cNvSpPr txBox="1"/>
          <p:nvPr/>
        </p:nvSpPr>
        <p:spPr>
          <a:xfrm>
            <a:off x="650868" y="559002"/>
            <a:ext cx="1421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07F09"/>
                </a:solidFill>
              </a:rPr>
              <a:t>Lorem ipsum</a:t>
            </a:r>
            <a:endParaRPr lang="ru-RU" b="1" dirty="0">
              <a:solidFill>
                <a:srgbClr val="F07F09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3ADFF235-6A7A-467D-9571-070151D36C67}"/>
              </a:ext>
            </a:extLst>
          </p:cNvPr>
          <p:cNvSpPr txBox="1"/>
          <p:nvPr/>
        </p:nvSpPr>
        <p:spPr>
          <a:xfrm>
            <a:off x="6356304" y="4358670"/>
            <a:ext cx="24641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kern="50" dirty="0">
                <a:solidFill>
                  <a:prstClr val="black"/>
                </a:solidFill>
                <a:latin typeface="Times New Roman"/>
                <a:ea typeface="DejaVu Sans"/>
                <a:cs typeface="Times New Roman"/>
              </a:rPr>
              <a:t>Б</a:t>
            </a:r>
            <a:r>
              <a:rPr lang="ru-RU" kern="50" dirty="0" smtClean="0">
                <a:solidFill>
                  <a:prstClr val="black"/>
                </a:solidFill>
                <a:latin typeface="Times New Roman"/>
                <a:ea typeface="DejaVu Sans"/>
                <a:cs typeface="Times New Roman"/>
              </a:rPr>
              <a:t>лагодарственное письмо ФГБУ «Федеральный институт оценки качества образования» за участие в проведении ВПР в роли эксперта.</a:t>
            </a:r>
            <a:endParaRPr lang="ru-RU" sz="1600" kern="50" dirty="0">
              <a:solidFill>
                <a:prstClr val="black"/>
              </a:solidFill>
              <a:latin typeface="Nimbus Roman No9 L"/>
              <a:ea typeface="DejaVu Sans"/>
              <a:cs typeface="Times New Roman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10EDD49C-78D3-4CBD-8B4F-746E7416F4B6}"/>
              </a:ext>
            </a:extLst>
          </p:cNvPr>
          <p:cNvSpPr txBox="1"/>
          <p:nvPr/>
        </p:nvSpPr>
        <p:spPr>
          <a:xfrm>
            <a:off x="5508104" y="1124759"/>
            <a:ext cx="33123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kern="50" dirty="0">
                <a:latin typeface="Times New Roman"/>
                <a:ea typeface="DejaVu Sans"/>
              </a:rPr>
              <a:t>Благодарственное письмо Главы Чистопольского муниципального района за многолетний добросовестный труд и достигнутые успехи в деле обучения и воспитания подрастающего </a:t>
            </a:r>
            <a:r>
              <a:rPr lang="ru-RU" kern="50" dirty="0" smtClean="0">
                <a:latin typeface="Times New Roman"/>
                <a:ea typeface="DejaVu Sans"/>
              </a:rPr>
              <a:t>поколения.</a:t>
            </a:r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481E96B2-F90C-4E57-A90F-363F9934521C}"/>
              </a:ext>
            </a:extLst>
          </p:cNvPr>
          <p:cNvSpPr txBox="1"/>
          <p:nvPr/>
        </p:nvSpPr>
        <p:spPr>
          <a:xfrm>
            <a:off x="2773135" y="599402"/>
            <a:ext cx="39581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B587C"/>
                </a:solidFill>
                <a:latin typeface="Arial Black" panose="020B0A04020102020204" pitchFamily="34" charset="0"/>
              </a:rPr>
              <a:t>НАГРАДЫ И ПООЩРЕНИЯ</a:t>
            </a:r>
            <a:endParaRPr lang="ru-RU" b="1" dirty="0">
              <a:solidFill>
                <a:srgbClr val="1B587C"/>
              </a:solidFill>
            </a:endParaRPr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6" y="188653"/>
            <a:ext cx="2466975" cy="936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207788" y="1122667"/>
            <a:ext cx="27145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Почетная грамота Управления образования за </a:t>
            </a:r>
            <a:r>
              <a:rPr lang="ru-RU" kern="50" dirty="0" smtClean="0">
                <a:latin typeface="Times New Roman"/>
                <a:ea typeface="DejaVu Sans"/>
              </a:rPr>
              <a:t>творческий </a:t>
            </a:r>
            <a:r>
              <a:rPr lang="ru-RU" kern="50" dirty="0">
                <a:latin typeface="Times New Roman"/>
                <a:ea typeface="DejaVu Sans"/>
              </a:rPr>
              <a:t>подход к работе, совершенствование педагогического </a:t>
            </a:r>
            <a:r>
              <a:rPr lang="ru-RU" kern="50" dirty="0" smtClean="0">
                <a:latin typeface="Times New Roman"/>
                <a:ea typeface="DejaVu Sans"/>
              </a:rPr>
              <a:t>мастерства 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2411760" y="3717023"/>
            <a:ext cx="3096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/>
                <a:ea typeface="DejaVu Sans"/>
                <a:cs typeface="Times New Roman"/>
              </a:rPr>
              <a:t>Почетная грамота </a:t>
            </a:r>
            <a:r>
              <a:rPr lang="ru-RU" kern="50" dirty="0" smtClean="0">
                <a:latin typeface="Times New Roman"/>
                <a:ea typeface="DejaVu Sans"/>
                <a:cs typeface="Times New Roman"/>
              </a:rPr>
              <a:t>муниципального </a:t>
            </a:r>
            <a:r>
              <a:rPr lang="ru-RU" kern="50" dirty="0">
                <a:latin typeface="Times New Roman"/>
                <a:ea typeface="DejaVu Sans"/>
                <a:cs typeface="Times New Roman"/>
              </a:rPr>
              <a:t>образования </a:t>
            </a:r>
            <a:r>
              <a:rPr lang="ru-RU" kern="50" dirty="0" smtClean="0">
                <a:latin typeface="Times New Roman"/>
                <a:ea typeface="DejaVu Sans"/>
                <a:cs typeface="Times New Roman"/>
              </a:rPr>
              <a:t>Чистопольского муниципального района </a:t>
            </a:r>
            <a:r>
              <a:rPr lang="ru-RU" kern="50" dirty="0">
                <a:latin typeface="Times New Roman"/>
                <a:ea typeface="DejaVu Sans"/>
                <a:cs typeface="Times New Roman"/>
              </a:rPr>
              <a:t>Республики </a:t>
            </a:r>
            <a:r>
              <a:rPr lang="ru-RU" kern="50" dirty="0" smtClean="0">
                <a:latin typeface="Times New Roman"/>
                <a:ea typeface="DejaVu Sans"/>
                <a:cs typeface="Times New Roman"/>
              </a:rPr>
              <a:t>Татарстан.</a:t>
            </a:r>
            <a:endParaRPr lang="ru-RU" sz="1600" kern="50" dirty="0">
              <a:effectLst/>
              <a:latin typeface="Nimbus Roman No9 L"/>
              <a:ea typeface="DejaVu Sans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214" y="1124759"/>
            <a:ext cx="1073889" cy="470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028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сылка" hidden="1">
            <a:extLst>
              <a:ext uri="{FF2B5EF4-FFF2-40B4-BE49-F238E27FC236}">
                <a16:creationId xmlns="" xmlns:a16="http://schemas.microsoft.com/office/drawing/2014/main" id="{AC0CBA2E-A8EE-4ED1-AF1C-FFE1E5F45D11}"/>
              </a:ext>
            </a:extLst>
          </p:cNvPr>
          <p:cNvSpPr/>
          <p:nvPr/>
        </p:nvSpPr>
        <p:spPr>
          <a:xfrm>
            <a:off x="2376488" y="501650"/>
            <a:ext cx="4391025" cy="5854700"/>
          </a:xfrm>
          <a:custGeom>
            <a:avLst/>
            <a:gdLst>
              <a:gd name="connsiteX0" fmla="*/ 2927350 w 5854700"/>
              <a:gd name="connsiteY0" fmla="*/ 1442350 h 5854700"/>
              <a:gd name="connsiteX1" fmla="*/ 1442350 w 5854700"/>
              <a:gd name="connsiteY1" fmla="*/ 2927350 h 5854700"/>
              <a:gd name="connsiteX2" fmla="*/ 2927350 w 5854700"/>
              <a:gd name="connsiteY2" fmla="*/ 4412350 h 5854700"/>
              <a:gd name="connsiteX3" fmla="*/ 4412350 w 5854700"/>
              <a:gd name="connsiteY3" fmla="*/ 2927350 h 5854700"/>
              <a:gd name="connsiteX4" fmla="*/ 2927350 w 5854700"/>
              <a:gd name="connsiteY4" fmla="*/ 1442350 h 5854700"/>
              <a:gd name="connsiteX5" fmla="*/ 2927350 w 5854700"/>
              <a:gd name="connsiteY5" fmla="*/ 0 h 5854700"/>
              <a:gd name="connsiteX6" fmla="*/ 5854700 w 5854700"/>
              <a:gd name="connsiteY6" fmla="*/ 2927350 h 5854700"/>
              <a:gd name="connsiteX7" fmla="*/ 2927350 w 5854700"/>
              <a:gd name="connsiteY7" fmla="*/ 5854700 h 5854700"/>
              <a:gd name="connsiteX8" fmla="*/ 0 w 5854700"/>
              <a:gd name="connsiteY8" fmla="*/ 2927350 h 5854700"/>
              <a:gd name="connsiteX9" fmla="*/ 2927350 w 5854700"/>
              <a:gd name="connsiteY9" fmla="*/ 0 h 585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54700" h="5854700">
                <a:moveTo>
                  <a:pt x="2927350" y="1442350"/>
                </a:moveTo>
                <a:cubicBezTo>
                  <a:pt x="2107207" y="1442350"/>
                  <a:pt x="1442350" y="2107207"/>
                  <a:pt x="1442350" y="2927350"/>
                </a:cubicBezTo>
                <a:cubicBezTo>
                  <a:pt x="1442350" y="3747493"/>
                  <a:pt x="2107207" y="4412350"/>
                  <a:pt x="2927350" y="4412350"/>
                </a:cubicBezTo>
                <a:cubicBezTo>
                  <a:pt x="3747493" y="4412350"/>
                  <a:pt x="4412350" y="3747493"/>
                  <a:pt x="4412350" y="2927350"/>
                </a:cubicBezTo>
                <a:cubicBezTo>
                  <a:pt x="4412350" y="2107207"/>
                  <a:pt x="3747493" y="1442350"/>
                  <a:pt x="2927350" y="1442350"/>
                </a:cubicBezTo>
                <a:close/>
                <a:moveTo>
                  <a:pt x="2927350" y="0"/>
                </a:moveTo>
                <a:cubicBezTo>
                  <a:pt x="4544081" y="0"/>
                  <a:pt x="5854700" y="1310619"/>
                  <a:pt x="5854700" y="2927350"/>
                </a:cubicBezTo>
                <a:cubicBezTo>
                  <a:pt x="5854700" y="4544081"/>
                  <a:pt x="4544081" y="5854700"/>
                  <a:pt x="2927350" y="5854700"/>
                </a:cubicBezTo>
                <a:cubicBezTo>
                  <a:pt x="1310619" y="5854700"/>
                  <a:pt x="0" y="4544081"/>
                  <a:pt x="0" y="2927350"/>
                </a:cubicBezTo>
                <a:cubicBezTo>
                  <a:pt x="0" y="1310619"/>
                  <a:pt x="1310619" y="0"/>
                  <a:pt x="29273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2" name="Овал 21" hidden="1">
            <a:extLst>
              <a:ext uri="{FF2B5EF4-FFF2-40B4-BE49-F238E27FC236}">
                <a16:creationId xmlns="" xmlns:a16="http://schemas.microsoft.com/office/drawing/2014/main" id="{222C5F0B-6EFC-4407-96C1-A95810130485}"/>
              </a:ext>
            </a:extLst>
          </p:cNvPr>
          <p:cNvSpPr/>
          <p:nvPr/>
        </p:nvSpPr>
        <p:spPr>
          <a:xfrm>
            <a:off x="3929329" y="2187426"/>
            <a:ext cx="1856250" cy="2475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B8F4D886-F196-4610-B853-8FFBDA2526EC}"/>
              </a:ext>
            </a:extLst>
          </p:cNvPr>
          <p:cNvSpPr/>
          <p:nvPr/>
        </p:nvSpPr>
        <p:spPr>
          <a:xfrm>
            <a:off x="157470" y="829186"/>
            <a:ext cx="3137236" cy="2340000"/>
          </a:xfrm>
          <a:prstGeom prst="roundRect">
            <a:avLst>
              <a:gd name="adj" fmla="val 7755"/>
            </a:avLst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</a:rPr>
              <a:t>Республиканский конкурс педагогического мастерства «Лучший урок по финансовой грамотности в 1-4 классах», приказ №863 от 29.10.2021 года.  Победитель. Диплом </a:t>
            </a:r>
            <a:r>
              <a:rPr lang="en-US" sz="1400" b="1" dirty="0" smtClean="0">
                <a:solidFill>
                  <a:schemeClr val="tx1"/>
                </a:solidFill>
              </a:rPr>
              <a:t>II</a:t>
            </a:r>
            <a:r>
              <a:rPr lang="ru-RU" sz="1400" b="1" dirty="0" smtClean="0">
                <a:solidFill>
                  <a:schemeClr val="tx1"/>
                </a:solidFill>
              </a:rPr>
              <a:t> степени.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341D51B-B83D-4166-9B90-D68218FA8414}"/>
              </a:ext>
            </a:extLst>
          </p:cNvPr>
          <p:cNvSpPr txBox="1"/>
          <p:nvPr/>
        </p:nvSpPr>
        <p:spPr>
          <a:xfrm>
            <a:off x="1427738" y="17177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27" name="Полилиния: фигура 26">
            <a:extLst>
              <a:ext uri="{FF2B5EF4-FFF2-40B4-BE49-F238E27FC236}">
                <a16:creationId xmlns="" xmlns:a16="http://schemas.microsoft.com/office/drawing/2014/main" id="{23878071-EA92-4991-A5B5-F59B4AB92975}"/>
              </a:ext>
            </a:extLst>
          </p:cNvPr>
          <p:cNvSpPr/>
          <p:nvPr/>
        </p:nvSpPr>
        <p:spPr>
          <a:xfrm rot="5400000">
            <a:off x="5841935" y="925517"/>
            <a:ext cx="525728" cy="617169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630A6F67-17EB-4321-AC5E-9C7D234E2F70}"/>
              </a:ext>
            </a:extLst>
          </p:cNvPr>
          <p:cNvSpPr txBox="1"/>
          <p:nvPr/>
        </p:nvSpPr>
        <p:spPr>
          <a:xfrm>
            <a:off x="5860396" y="1196629"/>
            <a:ext cx="2857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 smtClean="0">
              <a:solidFill>
                <a:srgbClr val="323232">
                  <a:lumMod val="90000"/>
                  <a:lumOff val="10000"/>
                </a:srgbClr>
              </a:solidFill>
            </a:endParaRPr>
          </a:p>
          <a:p>
            <a:endParaRPr lang="ru-RU" sz="1400" b="1" dirty="0">
              <a:solidFill>
                <a:srgbClr val="323232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="" xmlns:a16="http://schemas.microsoft.com/office/drawing/2014/main" id="{ABBD42FA-37D7-4ABC-9EB7-79145437CFB9}"/>
              </a:ext>
            </a:extLst>
          </p:cNvPr>
          <p:cNvSpPr/>
          <p:nvPr/>
        </p:nvSpPr>
        <p:spPr>
          <a:xfrm>
            <a:off x="368973" y="4437110"/>
            <a:ext cx="2957449" cy="2133541"/>
          </a:xfrm>
          <a:prstGeom prst="roundRect">
            <a:avLst>
              <a:gd name="adj" fmla="val 7755"/>
            </a:avLst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</a:rPr>
              <a:t>Выступление на </a:t>
            </a:r>
            <a:r>
              <a:rPr lang="en-US" sz="1400" b="1" dirty="0" smtClean="0">
                <a:solidFill>
                  <a:schemeClr val="tx1"/>
                </a:solidFill>
              </a:rPr>
              <a:t>III  </a:t>
            </a:r>
            <a:r>
              <a:rPr lang="ru-RU" sz="1400" b="1" dirty="0" smtClean="0">
                <a:solidFill>
                  <a:schemeClr val="tx1"/>
                </a:solidFill>
              </a:rPr>
              <a:t>Всероссийской  научно-практической конференции «На крыле науки» с докладом по теме «Инновационная деятельность учителя в современном образовательном пространстве». Г. Набережные Челны, декабрь 2022 </a:t>
            </a:r>
            <a:r>
              <a:rPr lang="ru-RU" sz="1400" b="1" dirty="0">
                <a:solidFill>
                  <a:schemeClr val="tx1"/>
                </a:solidFill>
              </a:rPr>
              <a:t>год. </a:t>
            </a:r>
            <a:r>
              <a:rPr lang="ru-RU" sz="1400" b="1">
                <a:solidFill>
                  <a:schemeClr val="tx1"/>
                </a:solidFill>
              </a:rPr>
              <a:t>Сертификат .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9" name="Полилиния: фигура 38">
            <a:extLst>
              <a:ext uri="{FF2B5EF4-FFF2-40B4-BE49-F238E27FC236}">
                <a16:creationId xmlns="" xmlns:a16="http://schemas.microsoft.com/office/drawing/2014/main" id="{352567C9-E050-4F8F-8BF6-546381DC7008}"/>
              </a:ext>
            </a:extLst>
          </p:cNvPr>
          <p:cNvSpPr/>
          <p:nvPr/>
        </p:nvSpPr>
        <p:spPr>
          <a:xfrm rot="16200000">
            <a:off x="2834585" y="6096682"/>
            <a:ext cx="525728" cy="706826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1" name="Полилиния: фигура 50">
            <a:extLst>
              <a:ext uri="{FF2B5EF4-FFF2-40B4-BE49-F238E27FC236}">
                <a16:creationId xmlns="" xmlns:a16="http://schemas.microsoft.com/office/drawing/2014/main" id="{46F1038E-CFE4-418E-B16F-7D34A8018FED}"/>
              </a:ext>
            </a:extLst>
          </p:cNvPr>
          <p:cNvSpPr/>
          <p:nvPr/>
        </p:nvSpPr>
        <p:spPr>
          <a:xfrm rot="16200000">
            <a:off x="8488165" y="6085016"/>
            <a:ext cx="525728" cy="706826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56" y="33024"/>
            <a:ext cx="246856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53989" y="221868"/>
            <a:ext cx="52036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3"/>
                </a:solidFill>
                <a:latin typeface="Arial Black" panose="020B0A04020102020204" pitchFamily="34" charset="0"/>
              </a:rPr>
              <a:t>Методическая активность учителя</a:t>
            </a:r>
            <a:endParaRPr lang="ru-RU" sz="2000" dirty="0">
              <a:solidFill>
                <a:schemeClr val="accent3"/>
              </a:solidFill>
              <a:latin typeface="Arial Black" panose="020B0A040201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8692" y="730494"/>
            <a:ext cx="622111" cy="819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340" y="2834539"/>
            <a:ext cx="2633420" cy="1941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842" y="1092250"/>
            <a:ext cx="2986404" cy="2197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04799" y="1234101"/>
            <a:ext cx="261271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1400" b="1" dirty="0" smtClean="0">
              <a:solidFill>
                <a:prstClr val="black"/>
              </a:solidFill>
            </a:endParaRPr>
          </a:p>
          <a:p>
            <a:pPr lvl="0" algn="just"/>
            <a:r>
              <a:rPr lang="ru-RU" sz="1400" b="1" dirty="0" smtClean="0">
                <a:solidFill>
                  <a:prstClr val="black"/>
                </a:solidFill>
              </a:rPr>
              <a:t>Республиканский </a:t>
            </a:r>
            <a:r>
              <a:rPr lang="ru-RU" sz="1400" b="1" dirty="0">
                <a:solidFill>
                  <a:prstClr val="black"/>
                </a:solidFill>
              </a:rPr>
              <a:t>конкурс педагогического </a:t>
            </a:r>
            <a:r>
              <a:rPr lang="ru-RU" sz="1400" b="1" dirty="0" smtClean="0">
                <a:solidFill>
                  <a:prstClr val="black"/>
                </a:solidFill>
              </a:rPr>
              <a:t>мастерства</a:t>
            </a:r>
          </a:p>
          <a:p>
            <a:pPr lvl="0" algn="just"/>
            <a:r>
              <a:rPr lang="ru-RU" sz="1400" b="1" dirty="0" smtClean="0">
                <a:solidFill>
                  <a:prstClr val="black"/>
                </a:solidFill>
              </a:rPr>
              <a:t>«РостОК». Республиканский  олимпиадный центр, город Казань.  </a:t>
            </a:r>
            <a:r>
              <a:rPr lang="ru-RU" sz="1400" b="1" dirty="0">
                <a:solidFill>
                  <a:prstClr val="black"/>
                </a:solidFill>
              </a:rPr>
              <a:t>П</a:t>
            </a:r>
            <a:r>
              <a:rPr lang="ru-RU" sz="1400" b="1" dirty="0" smtClean="0">
                <a:solidFill>
                  <a:prstClr val="black"/>
                </a:solidFill>
              </a:rPr>
              <a:t>риказ №</a:t>
            </a:r>
            <a:r>
              <a:rPr lang="ru-RU" sz="1400" b="1" dirty="0">
                <a:solidFill>
                  <a:prstClr val="black"/>
                </a:solidFill>
              </a:rPr>
              <a:t> </a:t>
            </a:r>
            <a:r>
              <a:rPr lang="ru-RU" sz="1400" b="1" dirty="0" smtClean="0">
                <a:solidFill>
                  <a:prstClr val="black"/>
                </a:solidFill>
              </a:rPr>
              <a:t>69-2 </a:t>
            </a:r>
            <a:r>
              <a:rPr lang="ru-RU" sz="1400" b="1" dirty="0">
                <a:solidFill>
                  <a:prstClr val="black"/>
                </a:solidFill>
              </a:rPr>
              <a:t>от </a:t>
            </a:r>
            <a:r>
              <a:rPr lang="ru-RU" sz="1400" b="1" dirty="0" smtClean="0">
                <a:solidFill>
                  <a:prstClr val="black"/>
                </a:solidFill>
              </a:rPr>
              <a:t>03.11.2020 года. Призер.    Диплом </a:t>
            </a:r>
            <a:r>
              <a:rPr lang="en-US" sz="1400" b="1" dirty="0" smtClean="0">
                <a:solidFill>
                  <a:prstClr val="black"/>
                </a:solidFill>
              </a:rPr>
              <a:t> II</a:t>
            </a:r>
            <a:r>
              <a:rPr lang="ru-RU" sz="1400" b="1" dirty="0" smtClean="0">
                <a:solidFill>
                  <a:prstClr val="black"/>
                </a:solidFill>
              </a:rPr>
              <a:t> степени.</a:t>
            </a:r>
            <a:endParaRPr lang="ru-RU" sz="1400" b="1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63887" y="2834540"/>
            <a:ext cx="223232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ru-RU" sz="1400" b="1" dirty="0" smtClean="0">
              <a:solidFill>
                <a:prstClr val="black"/>
              </a:solidFill>
            </a:endParaRPr>
          </a:p>
          <a:p>
            <a:pPr lvl="0" algn="just"/>
            <a:r>
              <a:rPr lang="en-US" sz="1400" b="1" dirty="0" smtClean="0">
                <a:solidFill>
                  <a:prstClr val="black"/>
                </a:solidFill>
              </a:rPr>
              <a:t>VII</a:t>
            </a:r>
            <a:r>
              <a:rPr lang="ru-RU" sz="1400" b="1" dirty="0" smtClean="0">
                <a:solidFill>
                  <a:prstClr val="black"/>
                </a:solidFill>
              </a:rPr>
              <a:t> Зональные педагогические чтения «Образование </a:t>
            </a:r>
            <a:r>
              <a:rPr lang="en-US" sz="1400" b="1" dirty="0" smtClean="0">
                <a:solidFill>
                  <a:prstClr val="black"/>
                </a:solidFill>
              </a:rPr>
              <a:t>XXI </a:t>
            </a:r>
            <a:r>
              <a:rPr lang="ru-RU" sz="1400" b="1" dirty="0" smtClean="0">
                <a:solidFill>
                  <a:prstClr val="black"/>
                </a:solidFill>
              </a:rPr>
              <a:t>века: взгляд современного педагога».                              Г. </a:t>
            </a:r>
            <a:r>
              <a:rPr lang="ru-RU" sz="1400" b="1" smtClean="0">
                <a:solidFill>
                  <a:prstClr val="black"/>
                </a:solidFill>
              </a:rPr>
              <a:t>Чистополь, </a:t>
            </a:r>
            <a:r>
              <a:rPr lang="ru-RU" sz="1400" b="1" dirty="0" smtClean="0">
                <a:solidFill>
                  <a:prstClr val="black"/>
                </a:solidFill>
              </a:rPr>
              <a:t>2018 год. Призер.</a:t>
            </a:r>
            <a:endParaRPr lang="ru-RU" sz="1400" b="1" dirty="0">
              <a:solidFill>
                <a:prstClr val="black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155" y="4442873"/>
            <a:ext cx="2942646" cy="2165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228184" y="4534711"/>
            <a:ext cx="252284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/>
                <a:ea typeface="Times New Roman"/>
              </a:rPr>
              <a:t>Республиканский </a:t>
            </a:r>
            <a:r>
              <a:rPr lang="ru-RU" sz="1400" b="1" dirty="0">
                <a:latin typeface="Times New Roman"/>
                <a:ea typeface="Times New Roman"/>
              </a:rPr>
              <a:t>конкурс  методических разработок «Современный урок» в номинации «Начальные классы</a:t>
            </a:r>
            <a:r>
              <a:rPr lang="ru-RU" sz="1400" b="1" dirty="0" smtClean="0">
                <a:latin typeface="Times New Roman"/>
                <a:ea typeface="Times New Roman"/>
              </a:rPr>
              <a:t>». Институт развития образования,  г. Казань. Лауреат.   2019 год.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15465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286C00-0872-46EA-8E26-DCC54C006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041" y="477679"/>
            <a:ext cx="6097642" cy="543593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accent3"/>
                </a:solidFill>
                <a:latin typeface="Arial Black" panose="020B0A04020102020204" pitchFamily="34" charset="0"/>
              </a:rPr>
              <a:t>АКТИВНОСТЬ УЧАЩИХСЯ</a:t>
            </a:r>
            <a:endParaRPr lang="ru-RU" sz="2000" dirty="0">
              <a:solidFill>
                <a:schemeClr val="accent3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0FEC32D8-785B-4346-86C7-15D3919C82EF}"/>
              </a:ext>
            </a:extLst>
          </p:cNvPr>
          <p:cNvGrpSpPr/>
          <p:nvPr/>
        </p:nvGrpSpPr>
        <p:grpSpPr>
          <a:xfrm rot="10800000">
            <a:off x="516114" y="4094385"/>
            <a:ext cx="3767853" cy="2257792"/>
            <a:chOff x="647486" y="1935831"/>
            <a:chExt cx="2028514" cy="2257792"/>
          </a:xfrm>
        </p:grpSpPr>
        <p:sp>
          <p:nvSpPr>
            <p:cNvPr id="45" name="Полилиния: фигура 44">
              <a:extLst>
                <a:ext uri="{FF2B5EF4-FFF2-40B4-BE49-F238E27FC236}">
                  <a16:creationId xmlns:a16="http://schemas.microsoft.com/office/drawing/2014/main" xmlns="" id="{8B0FCD6F-6AD2-491A-B339-EB18C832A60F}"/>
                </a:ext>
              </a:extLst>
            </p:cNvPr>
            <p:cNvSpPr/>
            <p:nvPr/>
          </p:nvSpPr>
          <p:spPr>
            <a:xfrm rot="10800000">
              <a:off x="911120" y="2229263"/>
              <a:ext cx="1501246" cy="1670928"/>
            </a:xfrm>
            <a:custGeom>
              <a:avLst/>
              <a:gdLst>
                <a:gd name="connsiteX0" fmla="*/ 1147500 w 2297028"/>
                <a:gd name="connsiteY0" fmla="*/ 0 h 2556656"/>
                <a:gd name="connsiteX1" fmla="*/ 2295000 w 2297028"/>
                <a:gd name="connsiteY1" fmla="*/ 765000 h 2556656"/>
                <a:gd name="connsiteX2" fmla="*/ 2297028 w 2297028"/>
                <a:gd name="connsiteY2" fmla="*/ 765000 h 2556656"/>
                <a:gd name="connsiteX3" fmla="*/ 2297028 w 2297028"/>
                <a:gd name="connsiteY3" fmla="*/ 1710000 h 2556656"/>
                <a:gd name="connsiteX4" fmla="*/ 2295000 w 2297028"/>
                <a:gd name="connsiteY4" fmla="*/ 1710000 h 2556656"/>
                <a:gd name="connsiteX5" fmla="*/ 2295000 w 2297028"/>
                <a:gd name="connsiteY5" fmla="*/ 1996989 h 2556656"/>
                <a:gd name="connsiteX6" fmla="*/ 1735333 w 2297028"/>
                <a:gd name="connsiteY6" fmla="*/ 2556656 h 2556656"/>
                <a:gd name="connsiteX7" fmla="*/ 559667 w 2297028"/>
                <a:gd name="connsiteY7" fmla="*/ 2556656 h 2556656"/>
                <a:gd name="connsiteX8" fmla="*/ 0 w 2297028"/>
                <a:gd name="connsiteY8" fmla="*/ 1996989 h 2556656"/>
                <a:gd name="connsiteX9" fmla="*/ 0 w 2297028"/>
                <a:gd name="connsiteY9" fmla="*/ 1710000 h 2556656"/>
                <a:gd name="connsiteX10" fmla="*/ 0 w 2297028"/>
                <a:gd name="connsiteY10" fmla="*/ 1631323 h 2556656"/>
                <a:gd name="connsiteX11" fmla="*/ 0 w 2297028"/>
                <a:gd name="connsiteY11" fmla="*/ 765000 h 255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97028" h="2556656">
                  <a:moveTo>
                    <a:pt x="1147500" y="0"/>
                  </a:moveTo>
                  <a:lnTo>
                    <a:pt x="2295000" y="765000"/>
                  </a:lnTo>
                  <a:lnTo>
                    <a:pt x="2297028" y="765000"/>
                  </a:lnTo>
                  <a:lnTo>
                    <a:pt x="2297028" y="1710000"/>
                  </a:lnTo>
                  <a:lnTo>
                    <a:pt x="2295000" y="1710000"/>
                  </a:lnTo>
                  <a:lnTo>
                    <a:pt x="2295000" y="1996989"/>
                  </a:lnTo>
                  <a:cubicBezTo>
                    <a:pt x="2295000" y="2306085"/>
                    <a:pt x="2044429" y="2556656"/>
                    <a:pt x="1735333" y="2556656"/>
                  </a:cubicBezTo>
                  <a:lnTo>
                    <a:pt x="559667" y="2556656"/>
                  </a:lnTo>
                  <a:cubicBezTo>
                    <a:pt x="250571" y="2556656"/>
                    <a:pt x="0" y="2306085"/>
                    <a:pt x="0" y="1996989"/>
                  </a:cubicBezTo>
                  <a:lnTo>
                    <a:pt x="0" y="1710000"/>
                  </a:lnTo>
                  <a:lnTo>
                    <a:pt x="0" y="1631323"/>
                  </a:lnTo>
                  <a:lnTo>
                    <a:pt x="0" y="765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ru-RU" dirty="0" smtClean="0">
                  <a:solidFill>
                    <a:prstClr val="white"/>
                  </a:solidFill>
                </a:rPr>
                <a:t>Победитель республиканской олимпиады Эрудит по математике</a:t>
              </a:r>
              <a:r>
                <a:rPr lang="ru-RU" dirty="0">
                  <a:solidFill>
                    <a:prstClr val="white"/>
                  </a:solidFill>
                </a:rPr>
                <a:t>.</a:t>
              </a:r>
              <a:r>
                <a:rPr lang="ru-RU" dirty="0" smtClean="0">
                  <a:solidFill>
                    <a:prstClr val="white"/>
                  </a:solidFill>
                </a:rPr>
                <a:t>                              РОЦ, г. Казань</a:t>
              </a:r>
              <a:r>
                <a:rPr lang="ru-RU" dirty="0">
                  <a:solidFill>
                    <a:prstClr val="white"/>
                  </a:solidFill>
                </a:rPr>
                <a:t>,</a:t>
              </a:r>
              <a:r>
                <a:rPr lang="ru-RU" dirty="0" smtClean="0">
                  <a:solidFill>
                    <a:prstClr val="white"/>
                  </a:solidFill>
                </a:rPr>
                <a:t>  2022 год.</a:t>
              </a: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46" name="Полилиния: фигура 45">
              <a:extLst>
                <a:ext uri="{FF2B5EF4-FFF2-40B4-BE49-F238E27FC236}">
                  <a16:creationId xmlns:a16="http://schemas.microsoft.com/office/drawing/2014/main" xmlns="" id="{2082B3F0-99DE-44C4-9A37-D4AB91A3D640}"/>
                </a:ext>
              </a:extLst>
            </p:cNvPr>
            <p:cNvSpPr/>
            <p:nvPr/>
          </p:nvSpPr>
          <p:spPr>
            <a:xfrm rot="10800000">
              <a:off x="647486" y="1935831"/>
              <a:ext cx="2028514" cy="2257792"/>
            </a:xfrm>
            <a:custGeom>
              <a:avLst/>
              <a:gdLst>
                <a:gd name="connsiteX0" fmla="*/ 1617970 w 2293451"/>
                <a:gd name="connsiteY0" fmla="*/ 2350103 h 2552675"/>
                <a:gd name="connsiteX1" fmla="*/ 2067410 w 2293451"/>
                <a:gd name="connsiteY1" fmla="*/ 1900663 h 2552675"/>
                <a:gd name="connsiteX2" fmla="*/ 2067410 w 2293451"/>
                <a:gd name="connsiteY2" fmla="*/ 1670197 h 2552675"/>
                <a:gd name="connsiteX3" fmla="*/ 2069039 w 2293451"/>
                <a:gd name="connsiteY3" fmla="*/ 1670197 h 2552675"/>
                <a:gd name="connsiteX4" fmla="*/ 2069039 w 2293451"/>
                <a:gd name="connsiteY4" fmla="*/ 911316 h 2552675"/>
                <a:gd name="connsiteX5" fmla="*/ 2067410 w 2293451"/>
                <a:gd name="connsiteY5" fmla="*/ 911316 h 2552675"/>
                <a:gd name="connsiteX6" fmla="*/ 1145912 w 2293451"/>
                <a:gd name="connsiteY6" fmla="*/ 296983 h 2552675"/>
                <a:gd name="connsiteX7" fmla="*/ 224413 w 2293451"/>
                <a:gd name="connsiteY7" fmla="*/ 911316 h 2552675"/>
                <a:gd name="connsiteX8" fmla="*/ 224413 w 2293451"/>
                <a:gd name="connsiteY8" fmla="*/ 1607015 h 2552675"/>
                <a:gd name="connsiteX9" fmla="*/ 224413 w 2293451"/>
                <a:gd name="connsiteY9" fmla="*/ 1670197 h 2552675"/>
                <a:gd name="connsiteX10" fmla="*/ 224413 w 2293451"/>
                <a:gd name="connsiteY10" fmla="*/ 1900663 h 2552675"/>
                <a:gd name="connsiteX11" fmla="*/ 673853 w 2293451"/>
                <a:gd name="connsiteY11" fmla="*/ 2350103 h 2552675"/>
                <a:gd name="connsiteX12" fmla="*/ 1732631 w 2293451"/>
                <a:gd name="connsiteY12" fmla="*/ 2552675 h 2552675"/>
                <a:gd name="connsiteX13" fmla="*/ 558795 w 2293451"/>
                <a:gd name="connsiteY13" fmla="*/ 2552675 h 2552675"/>
                <a:gd name="connsiteX14" fmla="*/ 0 w 2293451"/>
                <a:gd name="connsiteY14" fmla="*/ 1993880 h 2552675"/>
                <a:gd name="connsiteX15" fmla="*/ 0 w 2293451"/>
                <a:gd name="connsiteY15" fmla="*/ 1707338 h 2552675"/>
                <a:gd name="connsiteX16" fmla="*/ 0 w 2293451"/>
                <a:gd name="connsiteY16" fmla="*/ 1628783 h 2552675"/>
                <a:gd name="connsiteX17" fmla="*/ 0 w 2293451"/>
                <a:gd name="connsiteY17" fmla="*/ 763809 h 2552675"/>
                <a:gd name="connsiteX18" fmla="*/ 1145713 w 2293451"/>
                <a:gd name="connsiteY18" fmla="*/ 0 h 2552675"/>
                <a:gd name="connsiteX19" fmla="*/ 2291426 w 2293451"/>
                <a:gd name="connsiteY19" fmla="*/ 763809 h 2552675"/>
                <a:gd name="connsiteX20" fmla="*/ 2293451 w 2293451"/>
                <a:gd name="connsiteY20" fmla="*/ 763809 h 2552675"/>
                <a:gd name="connsiteX21" fmla="*/ 2293451 w 2293451"/>
                <a:gd name="connsiteY21" fmla="*/ 1707338 h 2552675"/>
                <a:gd name="connsiteX22" fmla="*/ 2291426 w 2293451"/>
                <a:gd name="connsiteY22" fmla="*/ 1707338 h 2552675"/>
                <a:gd name="connsiteX23" fmla="*/ 2291426 w 2293451"/>
                <a:gd name="connsiteY23" fmla="*/ 1993880 h 2552675"/>
                <a:gd name="connsiteX24" fmla="*/ 1732631 w 2293451"/>
                <a:gd name="connsiteY24" fmla="*/ 2552675 h 255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93451" h="2552675">
                  <a:moveTo>
                    <a:pt x="1617970" y="2350103"/>
                  </a:moveTo>
                  <a:cubicBezTo>
                    <a:pt x="1866189" y="2350103"/>
                    <a:pt x="2067410" y="2148882"/>
                    <a:pt x="2067410" y="1900663"/>
                  </a:cubicBezTo>
                  <a:lnTo>
                    <a:pt x="2067410" y="1670197"/>
                  </a:lnTo>
                  <a:lnTo>
                    <a:pt x="2069039" y="1670197"/>
                  </a:lnTo>
                  <a:lnTo>
                    <a:pt x="2069039" y="911316"/>
                  </a:lnTo>
                  <a:lnTo>
                    <a:pt x="2067410" y="911316"/>
                  </a:lnTo>
                  <a:lnTo>
                    <a:pt x="1145912" y="296983"/>
                  </a:lnTo>
                  <a:lnTo>
                    <a:pt x="224413" y="911316"/>
                  </a:lnTo>
                  <a:lnTo>
                    <a:pt x="224413" y="1607015"/>
                  </a:lnTo>
                  <a:lnTo>
                    <a:pt x="224413" y="1670197"/>
                  </a:lnTo>
                  <a:lnTo>
                    <a:pt x="224413" y="1900663"/>
                  </a:lnTo>
                  <a:cubicBezTo>
                    <a:pt x="224413" y="2148882"/>
                    <a:pt x="425634" y="2350103"/>
                    <a:pt x="673853" y="2350103"/>
                  </a:cubicBezTo>
                  <a:close/>
                  <a:moveTo>
                    <a:pt x="1732631" y="2552675"/>
                  </a:moveTo>
                  <a:lnTo>
                    <a:pt x="558795" y="2552675"/>
                  </a:lnTo>
                  <a:cubicBezTo>
                    <a:pt x="250181" y="2552675"/>
                    <a:pt x="0" y="2302494"/>
                    <a:pt x="0" y="1993880"/>
                  </a:cubicBezTo>
                  <a:lnTo>
                    <a:pt x="0" y="1707338"/>
                  </a:lnTo>
                  <a:lnTo>
                    <a:pt x="0" y="1628783"/>
                  </a:lnTo>
                  <a:lnTo>
                    <a:pt x="0" y="763809"/>
                  </a:lnTo>
                  <a:lnTo>
                    <a:pt x="1145713" y="0"/>
                  </a:lnTo>
                  <a:lnTo>
                    <a:pt x="2291426" y="763809"/>
                  </a:lnTo>
                  <a:lnTo>
                    <a:pt x="2293451" y="763809"/>
                  </a:lnTo>
                  <a:lnTo>
                    <a:pt x="2293451" y="1707338"/>
                  </a:lnTo>
                  <a:lnTo>
                    <a:pt x="2291426" y="1707338"/>
                  </a:lnTo>
                  <a:lnTo>
                    <a:pt x="2291426" y="1993880"/>
                  </a:lnTo>
                  <a:cubicBezTo>
                    <a:pt x="2291426" y="2302494"/>
                    <a:pt x="2041245" y="2552675"/>
                    <a:pt x="1732631" y="255267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xmlns="" id="{F5171366-F7A3-408C-B919-E4CC238D8A65}"/>
              </a:ext>
            </a:extLst>
          </p:cNvPr>
          <p:cNvGrpSpPr/>
          <p:nvPr/>
        </p:nvGrpSpPr>
        <p:grpSpPr>
          <a:xfrm rot="10800000">
            <a:off x="5148063" y="4046079"/>
            <a:ext cx="3672407" cy="2405336"/>
            <a:chOff x="647486" y="1935831"/>
            <a:chExt cx="2028514" cy="2257792"/>
          </a:xfrm>
        </p:grpSpPr>
        <p:sp>
          <p:nvSpPr>
            <p:cNvPr id="55" name="Полилиния: фигура 54">
              <a:extLst>
                <a:ext uri="{FF2B5EF4-FFF2-40B4-BE49-F238E27FC236}">
                  <a16:creationId xmlns:a16="http://schemas.microsoft.com/office/drawing/2014/main" xmlns="" id="{EB6AB2CC-F9F8-4418-A43C-0A71DC42CE7D}"/>
                </a:ext>
              </a:extLst>
            </p:cNvPr>
            <p:cNvSpPr/>
            <p:nvPr/>
          </p:nvSpPr>
          <p:spPr>
            <a:xfrm rot="10800000">
              <a:off x="911120" y="2028982"/>
              <a:ext cx="1501246" cy="1810249"/>
            </a:xfrm>
            <a:custGeom>
              <a:avLst/>
              <a:gdLst>
                <a:gd name="connsiteX0" fmla="*/ 1147500 w 2297028"/>
                <a:gd name="connsiteY0" fmla="*/ 0 h 2556656"/>
                <a:gd name="connsiteX1" fmla="*/ 2295000 w 2297028"/>
                <a:gd name="connsiteY1" fmla="*/ 765000 h 2556656"/>
                <a:gd name="connsiteX2" fmla="*/ 2297028 w 2297028"/>
                <a:gd name="connsiteY2" fmla="*/ 765000 h 2556656"/>
                <a:gd name="connsiteX3" fmla="*/ 2297028 w 2297028"/>
                <a:gd name="connsiteY3" fmla="*/ 1710000 h 2556656"/>
                <a:gd name="connsiteX4" fmla="*/ 2295000 w 2297028"/>
                <a:gd name="connsiteY4" fmla="*/ 1710000 h 2556656"/>
                <a:gd name="connsiteX5" fmla="*/ 2295000 w 2297028"/>
                <a:gd name="connsiteY5" fmla="*/ 1996989 h 2556656"/>
                <a:gd name="connsiteX6" fmla="*/ 1735333 w 2297028"/>
                <a:gd name="connsiteY6" fmla="*/ 2556656 h 2556656"/>
                <a:gd name="connsiteX7" fmla="*/ 559667 w 2297028"/>
                <a:gd name="connsiteY7" fmla="*/ 2556656 h 2556656"/>
                <a:gd name="connsiteX8" fmla="*/ 0 w 2297028"/>
                <a:gd name="connsiteY8" fmla="*/ 1996989 h 2556656"/>
                <a:gd name="connsiteX9" fmla="*/ 0 w 2297028"/>
                <a:gd name="connsiteY9" fmla="*/ 1710000 h 2556656"/>
                <a:gd name="connsiteX10" fmla="*/ 0 w 2297028"/>
                <a:gd name="connsiteY10" fmla="*/ 1631323 h 2556656"/>
                <a:gd name="connsiteX11" fmla="*/ 0 w 2297028"/>
                <a:gd name="connsiteY11" fmla="*/ 765000 h 255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97028" h="2556656">
                  <a:moveTo>
                    <a:pt x="1147500" y="0"/>
                  </a:moveTo>
                  <a:lnTo>
                    <a:pt x="2295000" y="765000"/>
                  </a:lnTo>
                  <a:lnTo>
                    <a:pt x="2297028" y="765000"/>
                  </a:lnTo>
                  <a:lnTo>
                    <a:pt x="2297028" y="1710000"/>
                  </a:lnTo>
                  <a:lnTo>
                    <a:pt x="2295000" y="1710000"/>
                  </a:lnTo>
                  <a:lnTo>
                    <a:pt x="2295000" y="1996989"/>
                  </a:lnTo>
                  <a:cubicBezTo>
                    <a:pt x="2295000" y="2306085"/>
                    <a:pt x="2044429" y="2556656"/>
                    <a:pt x="1735333" y="2556656"/>
                  </a:cubicBezTo>
                  <a:lnTo>
                    <a:pt x="559667" y="2556656"/>
                  </a:lnTo>
                  <a:cubicBezTo>
                    <a:pt x="250571" y="2556656"/>
                    <a:pt x="0" y="2306085"/>
                    <a:pt x="0" y="1996989"/>
                  </a:cubicBezTo>
                  <a:lnTo>
                    <a:pt x="0" y="1710000"/>
                  </a:lnTo>
                  <a:lnTo>
                    <a:pt x="0" y="1631323"/>
                  </a:lnTo>
                  <a:lnTo>
                    <a:pt x="0" y="7650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 smtClean="0">
                <a:solidFill>
                  <a:prstClr val="white"/>
                </a:solidFill>
              </a:endParaRPr>
            </a:p>
            <a:p>
              <a:pPr algn="ctr"/>
              <a:r>
                <a:rPr lang="ru-RU" sz="1600" dirty="0" smtClean="0">
                  <a:solidFill>
                    <a:prstClr val="white"/>
                  </a:solidFill>
                </a:rPr>
                <a:t>Победитель республиканского  музейного  конкурса «Цель творчества – самоотдача».  Чистополь, 2023 год..</a:t>
              </a:r>
              <a:endParaRPr lang="ru-RU" sz="1600" dirty="0">
                <a:solidFill>
                  <a:prstClr val="white"/>
                </a:solidFill>
              </a:endParaRPr>
            </a:p>
          </p:txBody>
        </p:sp>
        <p:sp>
          <p:nvSpPr>
            <p:cNvPr id="56" name="Полилиния: фигура 55">
              <a:extLst>
                <a:ext uri="{FF2B5EF4-FFF2-40B4-BE49-F238E27FC236}">
                  <a16:creationId xmlns:a16="http://schemas.microsoft.com/office/drawing/2014/main" xmlns="" id="{573B326A-C4BD-4821-A85A-EF351C17EE66}"/>
                </a:ext>
              </a:extLst>
            </p:cNvPr>
            <p:cNvSpPr/>
            <p:nvPr/>
          </p:nvSpPr>
          <p:spPr>
            <a:xfrm rot="10800000">
              <a:off x="647486" y="1935831"/>
              <a:ext cx="2028514" cy="2257792"/>
            </a:xfrm>
            <a:custGeom>
              <a:avLst/>
              <a:gdLst>
                <a:gd name="connsiteX0" fmla="*/ 1617970 w 2293451"/>
                <a:gd name="connsiteY0" fmla="*/ 2350103 h 2552675"/>
                <a:gd name="connsiteX1" fmla="*/ 2067410 w 2293451"/>
                <a:gd name="connsiteY1" fmla="*/ 1900663 h 2552675"/>
                <a:gd name="connsiteX2" fmla="*/ 2067410 w 2293451"/>
                <a:gd name="connsiteY2" fmla="*/ 1670197 h 2552675"/>
                <a:gd name="connsiteX3" fmla="*/ 2069039 w 2293451"/>
                <a:gd name="connsiteY3" fmla="*/ 1670197 h 2552675"/>
                <a:gd name="connsiteX4" fmla="*/ 2069039 w 2293451"/>
                <a:gd name="connsiteY4" fmla="*/ 911316 h 2552675"/>
                <a:gd name="connsiteX5" fmla="*/ 2067410 w 2293451"/>
                <a:gd name="connsiteY5" fmla="*/ 911316 h 2552675"/>
                <a:gd name="connsiteX6" fmla="*/ 1145912 w 2293451"/>
                <a:gd name="connsiteY6" fmla="*/ 296983 h 2552675"/>
                <a:gd name="connsiteX7" fmla="*/ 224413 w 2293451"/>
                <a:gd name="connsiteY7" fmla="*/ 911316 h 2552675"/>
                <a:gd name="connsiteX8" fmla="*/ 224413 w 2293451"/>
                <a:gd name="connsiteY8" fmla="*/ 1607015 h 2552675"/>
                <a:gd name="connsiteX9" fmla="*/ 224413 w 2293451"/>
                <a:gd name="connsiteY9" fmla="*/ 1670197 h 2552675"/>
                <a:gd name="connsiteX10" fmla="*/ 224413 w 2293451"/>
                <a:gd name="connsiteY10" fmla="*/ 1900663 h 2552675"/>
                <a:gd name="connsiteX11" fmla="*/ 673853 w 2293451"/>
                <a:gd name="connsiteY11" fmla="*/ 2350103 h 2552675"/>
                <a:gd name="connsiteX12" fmla="*/ 1732631 w 2293451"/>
                <a:gd name="connsiteY12" fmla="*/ 2552675 h 2552675"/>
                <a:gd name="connsiteX13" fmla="*/ 558795 w 2293451"/>
                <a:gd name="connsiteY13" fmla="*/ 2552675 h 2552675"/>
                <a:gd name="connsiteX14" fmla="*/ 0 w 2293451"/>
                <a:gd name="connsiteY14" fmla="*/ 1993880 h 2552675"/>
                <a:gd name="connsiteX15" fmla="*/ 0 w 2293451"/>
                <a:gd name="connsiteY15" fmla="*/ 1707338 h 2552675"/>
                <a:gd name="connsiteX16" fmla="*/ 0 w 2293451"/>
                <a:gd name="connsiteY16" fmla="*/ 1628783 h 2552675"/>
                <a:gd name="connsiteX17" fmla="*/ 0 w 2293451"/>
                <a:gd name="connsiteY17" fmla="*/ 763809 h 2552675"/>
                <a:gd name="connsiteX18" fmla="*/ 1145713 w 2293451"/>
                <a:gd name="connsiteY18" fmla="*/ 0 h 2552675"/>
                <a:gd name="connsiteX19" fmla="*/ 2291426 w 2293451"/>
                <a:gd name="connsiteY19" fmla="*/ 763809 h 2552675"/>
                <a:gd name="connsiteX20" fmla="*/ 2293451 w 2293451"/>
                <a:gd name="connsiteY20" fmla="*/ 763809 h 2552675"/>
                <a:gd name="connsiteX21" fmla="*/ 2293451 w 2293451"/>
                <a:gd name="connsiteY21" fmla="*/ 1707338 h 2552675"/>
                <a:gd name="connsiteX22" fmla="*/ 2291426 w 2293451"/>
                <a:gd name="connsiteY22" fmla="*/ 1707338 h 2552675"/>
                <a:gd name="connsiteX23" fmla="*/ 2291426 w 2293451"/>
                <a:gd name="connsiteY23" fmla="*/ 1993880 h 2552675"/>
                <a:gd name="connsiteX24" fmla="*/ 1732631 w 2293451"/>
                <a:gd name="connsiteY24" fmla="*/ 2552675 h 255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93451" h="2552675">
                  <a:moveTo>
                    <a:pt x="1617970" y="2350103"/>
                  </a:moveTo>
                  <a:cubicBezTo>
                    <a:pt x="1866189" y="2350103"/>
                    <a:pt x="2067410" y="2148882"/>
                    <a:pt x="2067410" y="1900663"/>
                  </a:cubicBezTo>
                  <a:lnTo>
                    <a:pt x="2067410" y="1670197"/>
                  </a:lnTo>
                  <a:lnTo>
                    <a:pt x="2069039" y="1670197"/>
                  </a:lnTo>
                  <a:lnTo>
                    <a:pt x="2069039" y="911316"/>
                  </a:lnTo>
                  <a:lnTo>
                    <a:pt x="2067410" y="911316"/>
                  </a:lnTo>
                  <a:lnTo>
                    <a:pt x="1145912" y="296983"/>
                  </a:lnTo>
                  <a:lnTo>
                    <a:pt x="224413" y="911316"/>
                  </a:lnTo>
                  <a:lnTo>
                    <a:pt x="224413" y="1607015"/>
                  </a:lnTo>
                  <a:lnTo>
                    <a:pt x="224413" y="1670197"/>
                  </a:lnTo>
                  <a:lnTo>
                    <a:pt x="224413" y="1900663"/>
                  </a:lnTo>
                  <a:cubicBezTo>
                    <a:pt x="224413" y="2148882"/>
                    <a:pt x="425634" y="2350103"/>
                    <a:pt x="673853" y="2350103"/>
                  </a:cubicBezTo>
                  <a:close/>
                  <a:moveTo>
                    <a:pt x="1732631" y="2552675"/>
                  </a:moveTo>
                  <a:lnTo>
                    <a:pt x="558795" y="2552675"/>
                  </a:lnTo>
                  <a:cubicBezTo>
                    <a:pt x="250181" y="2552675"/>
                    <a:pt x="0" y="2302494"/>
                    <a:pt x="0" y="1993880"/>
                  </a:cubicBezTo>
                  <a:lnTo>
                    <a:pt x="0" y="1707338"/>
                  </a:lnTo>
                  <a:lnTo>
                    <a:pt x="0" y="1628783"/>
                  </a:lnTo>
                  <a:lnTo>
                    <a:pt x="0" y="763809"/>
                  </a:lnTo>
                  <a:lnTo>
                    <a:pt x="1145713" y="0"/>
                  </a:lnTo>
                  <a:lnTo>
                    <a:pt x="2291426" y="763809"/>
                  </a:lnTo>
                  <a:lnTo>
                    <a:pt x="2293451" y="763809"/>
                  </a:lnTo>
                  <a:lnTo>
                    <a:pt x="2293451" y="1707338"/>
                  </a:lnTo>
                  <a:lnTo>
                    <a:pt x="2291426" y="1707338"/>
                  </a:lnTo>
                  <a:lnTo>
                    <a:pt x="2291426" y="1993880"/>
                  </a:lnTo>
                  <a:cubicBezTo>
                    <a:pt x="2291426" y="2302494"/>
                    <a:pt x="2041245" y="2552675"/>
                    <a:pt x="1732631" y="255267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08BBA584-14EA-4644-9E0C-CD0D9BCE28E5}"/>
              </a:ext>
            </a:extLst>
          </p:cNvPr>
          <p:cNvSpPr/>
          <p:nvPr/>
        </p:nvSpPr>
        <p:spPr>
          <a:xfrm>
            <a:off x="5600362" y="5541024"/>
            <a:ext cx="11555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prstClr val="white"/>
                </a:solidFill>
              </a:rPr>
              <a:t>.</a:t>
            </a:r>
            <a:endParaRPr lang="ru-RU" sz="1200" dirty="0">
              <a:solidFill>
                <a:prstClr val="white"/>
              </a:solidFill>
            </a:endParaRPr>
          </a:p>
        </p:txBody>
      </p:sp>
      <p:sp>
        <p:nvSpPr>
          <p:cNvPr id="61" name="Прямоугольник: скругленные углы 60">
            <a:extLst>
              <a:ext uri="{FF2B5EF4-FFF2-40B4-BE49-F238E27FC236}">
                <a16:creationId xmlns:a16="http://schemas.microsoft.com/office/drawing/2014/main" xmlns="" id="{30EA38E5-93A7-4C29-BCD7-4AC17D90E460}"/>
              </a:ext>
            </a:extLst>
          </p:cNvPr>
          <p:cNvSpPr/>
          <p:nvPr/>
        </p:nvSpPr>
        <p:spPr>
          <a:xfrm>
            <a:off x="628648" y="3988158"/>
            <a:ext cx="1521386" cy="11584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2" name="Прямоугольник: скругленные углы 61">
            <a:extLst>
              <a:ext uri="{FF2B5EF4-FFF2-40B4-BE49-F238E27FC236}">
                <a16:creationId xmlns:a16="http://schemas.microsoft.com/office/drawing/2014/main" xmlns="" id="{27987FDB-4CF2-466E-AB93-E1A0E4C4FBD1}"/>
              </a:ext>
            </a:extLst>
          </p:cNvPr>
          <p:cNvSpPr/>
          <p:nvPr/>
        </p:nvSpPr>
        <p:spPr>
          <a:xfrm>
            <a:off x="2219638" y="3978543"/>
            <a:ext cx="1521386" cy="11584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3" name="Прямоугольник: скругленные углы 62">
            <a:extLst>
              <a:ext uri="{FF2B5EF4-FFF2-40B4-BE49-F238E27FC236}">
                <a16:creationId xmlns:a16="http://schemas.microsoft.com/office/drawing/2014/main" xmlns="" id="{C104E3F7-82DC-4123-9256-0D942E3C9487}"/>
              </a:ext>
            </a:extLst>
          </p:cNvPr>
          <p:cNvSpPr/>
          <p:nvPr/>
        </p:nvSpPr>
        <p:spPr>
          <a:xfrm>
            <a:off x="3810625" y="3988153"/>
            <a:ext cx="1521386" cy="11584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xmlns="" id="{465F0B3B-BE0C-4DBD-9D1E-7CC0D9329273}"/>
              </a:ext>
            </a:extLst>
          </p:cNvPr>
          <p:cNvSpPr/>
          <p:nvPr/>
        </p:nvSpPr>
        <p:spPr>
          <a:xfrm>
            <a:off x="5401615" y="3978543"/>
            <a:ext cx="1521386" cy="115842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xmlns="" id="{31122A3E-92EA-497D-80AC-B78724CC6655}"/>
              </a:ext>
            </a:extLst>
          </p:cNvPr>
          <p:cNvSpPr/>
          <p:nvPr/>
        </p:nvSpPr>
        <p:spPr>
          <a:xfrm>
            <a:off x="6992602" y="3983999"/>
            <a:ext cx="1521386" cy="11584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011" y="0"/>
            <a:ext cx="246856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870" y="1020201"/>
            <a:ext cx="3073400" cy="2781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83105" y="1920592"/>
            <a:ext cx="2536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prstClr val="white"/>
                </a:solidFill>
              </a:rPr>
              <a:t>Лауреата 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48" y="1051396"/>
            <a:ext cx="3439296" cy="295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25344" y="1412777"/>
            <a:ext cx="29359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solidFill>
                  <a:prstClr val="white"/>
                </a:solidFill>
              </a:rPr>
              <a:t>Победитель</a:t>
            </a:r>
          </a:p>
          <a:p>
            <a:pPr lvl="0" algn="ctr"/>
            <a:r>
              <a:rPr lang="ru-RU" sz="1600" dirty="0" smtClean="0">
                <a:solidFill>
                  <a:prstClr val="white"/>
                </a:solidFill>
              </a:rPr>
              <a:t> </a:t>
            </a:r>
            <a:r>
              <a:rPr lang="en-US" sz="1600" dirty="0" smtClean="0">
                <a:solidFill>
                  <a:prstClr val="white"/>
                </a:solidFill>
              </a:rPr>
              <a:t>III </a:t>
            </a:r>
            <a:r>
              <a:rPr lang="ru-RU" sz="1600" dirty="0" smtClean="0">
                <a:solidFill>
                  <a:prstClr val="white"/>
                </a:solidFill>
              </a:rPr>
              <a:t>Всероссийской научно-практической  конференции «На крыле науки» </a:t>
            </a:r>
            <a:r>
              <a:rPr lang="ru-RU" sz="1600" dirty="0">
                <a:solidFill>
                  <a:prstClr val="white"/>
                </a:solidFill>
              </a:rPr>
              <a:t>.</a:t>
            </a:r>
            <a:endParaRPr lang="ru-RU" sz="1600" dirty="0" smtClean="0">
              <a:solidFill>
                <a:prstClr val="white"/>
              </a:solidFill>
            </a:endParaRPr>
          </a:p>
          <a:p>
            <a:pPr lvl="0" algn="ctr"/>
            <a:r>
              <a:rPr lang="ru-RU" sz="1600" dirty="0" smtClean="0">
                <a:solidFill>
                  <a:prstClr val="white"/>
                </a:solidFill>
              </a:rPr>
              <a:t> </a:t>
            </a:r>
            <a:r>
              <a:rPr lang="ru-RU" sz="1600" dirty="0">
                <a:solidFill>
                  <a:prstClr val="white"/>
                </a:solidFill>
              </a:rPr>
              <a:t>Г</a:t>
            </a:r>
            <a:r>
              <a:rPr lang="ru-RU" sz="1600" dirty="0" smtClean="0">
                <a:solidFill>
                  <a:prstClr val="white"/>
                </a:solidFill>
              </a:rPr>
              <a:t>.   Набережные Челны,</a:t>
            </a:r>
          </a:p>
          <a:p>
            <a:pPr lvl="0" algn="ctr"/>
            <a:r>
              <a:rPr lang="ru-RU" sz="1600" dirty="0" smtClean="0">
                <a:solidFill>
                  <a:prstClr val="white"/>
                </a:solidFill>
              </a:rPr>
              <a:t>2022 год. 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5800" y="1412777"/>
            <a:ext cx="278848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dirty="0" smtClean="0">
              <a:solidFill>
                <a:prstClr val="white"/>
              </a:solidFill>
            </a:endParaRPr>
          </a:p>
          <a:p>
            <a:pPr lvl="0" algn="ctr"/>
            <a:r>
              <a:rPr lang="ru-RU" sz="1600" dirty="0" smtClean="0">
                <a:solidFill>
                  <a:prstClr val="white"/>
                </a:solidFill>
              </a:rPr>
              <a:t>Призер республиканского конкурса проектных работ «Первые шаги в науку».   РОЦ, г. Казань </a:t>
            </a:r>
            <a:r>
              <a:rPr lang="ru-RU" sz="1600" dirty="0">
                <a:solidFill>
                  <a:prstClr val="white"/>
                </a:solidFill>
              </a:rPr>
              <a:t>,</a:t>
            </a:r>
            <a:r>
              <a:rPr lang="ru-RU" sz="1600" dirty="0" smtClean="0">
                <a:solidFill>
                  <a:prstClr val="white"/>
                </a:solidFill>
              </a:rPr>
              <a:t> 2021 год.</a:t>
            </a:r>
            <a:endParaRPr lang="ru-RU" sz="1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25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</TotalTime>
  <Words>410</Words>
  <Application>Microsoft Office PowerPoint</Application>
  <PresentationFormat>Экран (4:3)</PresentationFormat>
  <Paragraphs>55</Paragraphs>
  <Slides>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Тема Office</vt:lpstr>
      <vt:lpstr>2_Тема Office</vt:lpstr>
      <vt:lpstr>1_Тема Office</vt:lpstr>
      <vt:lpstr>3_Тема Office</vt:lpstr>
      <vt:lpstr>Муниципальное бюджетное общеобразовательное учреждение «Гимназия №3» </vt:lpstr>
      <vt:lpstr>Презентация PowerPoint</vt:lpstr>
      <vt:lpstr>Презентация PowerPoint</vt:lpstr>
      <vt:lpstr>Презентация PowerPoint</vt:lpstr>
      <vt:lpstr>АКТИВНОСТЬ УЧАЩИХСЯ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Гимназия №3</dc:creator>
  <cp:lastModifiedBy>Анна</cp:lastModifiedBy>
  <cp:revision>77</cp:revision>
  <dcterms:created xsi:type="dcterms:W3CDTF">2023-03-05T14:25:08Z</dcterms:created>
  <dcterms:modified xsi:type="dcterms:W3CDTF">2023-04-13T09:04:17Z</dcterms:modified>
</cp:coreProperties>
</file>